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96" r:id="rId2"/>
    <p:sldId id="305" r:id="rId3"/>
    <p:sldId id="316" r:id="rId4"/>
    <p:sldId id="390" r:id="rId5"/>
    <p:sldId id="399" r:id="rId6"/>
    <p:sldId id="395" r:id="rId7"/>
    <p:sldId id="401" r:id="rId8"/>
    <p:sldId id="397" r:id="rId9"/>
    <p:sldId id="394" r:id="rId10"/>
    <p:sldId id="400" r:id="rId11"/>
    <p:sldId id="349" r:id="rId12"/>
    <p:sldId id="356" r:id="rId13"/>
    <p:sldId id="402" r:id="rId14"/>
    <p:sldId id="355" r:id="rId15"/>
    <p:sldId id="382" r:id="rId16"/>
    <p:sldId id="393" r:id="rId17"/>
    <p:sldId id="386" r:id="rId18"/>
    <p:sldId id="387" r:id="rId19"/>
    <p:sldId id="389" r:id="rId20"/>
    <p:sldId id="388" r:id="rId21"/>
    <p:sldId id="354" r:id="rId22"/>
    <p:sldId id="367" r:id="rId23"/>
    <p:sldId id="358" r:id="rId24"/>
    <p:sldId id="365" r:id="rId25"/>
    <p:sldId id="398" r:id="rId26"/>
    <p:sldId id="347" r:id="rId27"/>
    <p:sldId id="288" r:id="rId28"/>
  </p:sldIdLst>
  <p:sldSz cx="9144000" cy="6858000" type="screen4x3"/>
  <p:notesSz cx="6797675"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99FF"/>
    <a:srgbClr val="FF5050"/>
    <a:srgbClr val="FF99FF"/>
    <a:srgbClr val="66FFFF"/>
    <a:srgbClr val="FFCC00"/>
    <a:srgbClr val="660033"/>
    <a:srgbClr val="33CCFF"/>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18" autoAdjust="0"/>
    <p:restoredTop sz="94660"/>
  </p:normalViewPr>
  <p:slideViewPr>
    <p:cSldViewPr>
      <p:cViewPr varScale="1">
        <p:scale>
          <a:sx n="69" d="100"/>
          <a:sy n="69" d="100"/>
        </p:scale>
        <p:origin x="1292" y="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 y="1"/>
            <a:ext cx="2945293" cy="496961"/>
          </a:xfrm>
          <a:prstGeom prst="rect">
            <a:avLst/>
          </a:prstGeom>
        </p:spPr>
        <p:txBody>
          <a:bodyPr vert="horz" lIns="90425" tIns="45213" rIns="90425" bIns="45213" rtlCol="0"/>
          <a:lstStyle>
            <a:lvl1pPr algn="l">
              <a:defRPr sz="1200"/>
            </a:lvl1pPr>
          </a:lstStyle>
          <a:p>
            <a:endParaRPr lang="de-DE"/>
          </a:p>
        </p:txBody>
      </p:sp>
      <p:sp>
        <p:nvSpPr>
          <p:cNvPr id="3" name="Datumsplatzhalter 2"/>
          <p:cNvSpPr>
            <a:spLocks noGrp="1"/>
          </p:cNvSpPr>
          <p:nvPr>
            <p:ph type="dt" idx="1"/>
          </p:nvPr>
        </p:nvSpPr>
        <p:spPr>
          <a:xfrm>
            <a:off x="3850819" y="1"/>
            <a:ext cx="2945293" cy="496961"/>
          </a:xfrm>
          <a:prstGeom prst="rect">
            <a:avLst/>
          </a:prstGeom>
        </p:spPr>
        <p:txBody>
          <a:bodyPr vert="horz" lIns="90425" tIns="45213" rIns="90425" bIns="45213" rtlCol="0"/>
          <a:lstStyle>
            <a:lvl1pPr algn="r">
              <a:defRPr sz="1200"/>
            </a:lvl1pPr>
          </a:lstStyle>
          <a:p>
            <a:fld id="{2D601476-CEBF-478E-BF2E-F6C45B22A96B}" type="datetimeFigureOut">
              <a:rPr lang="de-DE" smtClean="0"/>
              <a:t>21.01.2025</a:t>
            </a:fld>
            <a:endParaRPr lang="de-DE"/>
          </a:p>
        </p:txBody>
      </p:sp>
      <p:sp>
        <p:nvSpPr>
          <p:cNvPr id="4" name="Folienbildplatzhalt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0425" tIns="45213" rIns="90425" bIns="45213" rtlCol="0" anchor="ctr"/>
          <a:lstStyle/>
          <a:p>
            <a:endParaRPr lang="de-DE"/>
          </a:p>
        </p:txBody>
      </p:sp>
      <p:sp>
        <p:nvSpPr>
          <p:cNvPr id="5" name="Notizenplatzhalter 4"/>
          <p:cNvSpPr>
            <a:spLocks noGrp="1"/>
          </p:cNvSpPr>
          <p:nvPr>
            <p:ph type="body" sz="quarter" idx="3"/>
          </p:nvPr>
        </p:nvSpPr>
        <p:spPr>
          <a:xfrm>
            <a:off x="679927" y="4777754"/>
            <a:ext cx="5437827" cy="3909641"/>
          </a:xfrm>
          <a:prstGeom prst="rect">
            <a:avLst/>
          </a:prstGeom>
        </p:spPr>
        <p:txBody>
          <a:bodyPr vert="horz" lIns="90425" tIns="45213" rIns="90425" bIns="45213"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4" y="9431266"/>
            <a:ext cx="2945293" cy="496961"/>
          </a:xfrm>
          <a:prstGeom prst="rect">
            <a:avLst/>
          </a:prstGeom>
        </p:spPr>
        <p:txBody>
          <a:bodyPr vert="horz" lIns="90425" tIns="45213" rIns="90425" bIns="45213" rtlCol="0" anchor="b"/>
          <a:lstStyle>
            <a:lvl1pPr algn="l">
              <a:defRPr sz="1200"/>
            </a:lvl1pPr>
          </a:lstStyle>
          <a:p>
            <a:endParaRPr lang="de-DE"/>
          </a:p>
        </p:txBody>
      </p:sp>
      <p:sp>
        <p:nvSpPr>
          <p:cNvPr id="7" name="Foliennummernplatzhalter 6"/>
          <p:cNvSpPr>
            <a:spLocks noGrp="1"/>
          </p:cNvSpPr>
          <p:nvPr>
            <p:ph type="sldNum" sz="quarter" idx="5"/>
          </p:nvPr>
        </p:nvSpPr>
        <p:spPr>
          <a:xfrm>
            <a:off x="3850819" y="9431266"/>
            <a:ext cx="2945293" cy="496961"/>
          </a:xfrm>
          <a:prstGeom prst="rect">
            <a:avLst/>
          </a:prstGeom>
        </p:spPr>
        <p:txBody>
          <a:bodyPr vert="horz" lIns="90425" tIns="45213" rIns="90425" bIns="45213" rtlCol="0" anchor="b"/>
          <a:lstStyle>
            <a:lvl1pPr algn="r">
              <a:defRPr sz="1200"/>
            </a:lvl1pPr>
          </a:lstStyle>
          <a:p>
            <a:fld id="{14EBE02D-AE71-4DE5-BCA8-5251C121BAA7}" type="slidenum">
              <a:rPr lang="de-DE" smtClean="0"/>
              <a:t>‹Nr.›</a:t>
            </a:fld>
            <a:endParaRPr lang="de-DE"/>
          </a:p>
        </p:txBody>
      </p:sp>
    </p:spTree>
    <p:extLst>
      <p:ext uri="{BB962C8B-B14F-4D97-AF65-F5344CB8AC3E}">
        <p14:creationId xmlns:p14="http://schemas.microsoft.com/office/powerpoint/2010/main" val="2175170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Mastertitelformat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p>
        </p:txBody>
      </p:sp>
      <p:sp>
        <p:nvSpPr>
          <p:cNvPr id="4" name="Datumsplatzhalter 3"/>
          <p:cNvSpPr>
            <a:spLocks noGrp="1"/>
          </p:cNvSpPr>
          <p:nvPr>
            <p:ph type="dt" sz="half" idx="10"/>
          </p:nvPr>
        </p:nvSpPr>
        <p:spPr/>
        <p:txBody>
          <a:bodyPr/>
          <a:lstStyle/>
          <a:p>
            <a:fld id="{CB36E04A-BF77-4AD9-8009-A8F8F2304D20}" type="datetimeFigureOut">
              <a:rPr lang="de-DE" smtClean="0"/>
              <a:pPr/>
              <a:t>21.01.2025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3C70CCE-89A8-4CB2-B4A3-96BB1CA5B205}"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CB36E04A-BF77-4AD9-8009-A8F8F2304D20}" type="datetimeFigureOut">
              <a:rPr lang="de-DE" smtClean="0"/>
              <a:pPr/>
              <a:t>21.01.2025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3C70CCE-89A8-4CB2-B4A3-96BB1CA5B205}"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Mastertitelformat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CB36E04A-BF77-4AD9-8009-A8F8F2304D20}" type="datetimeFigureOut">
              <a:rPr lang="de-DE" smtClean="0"/>
              <a:pPr/>
              <a:t>21.01.2025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3C70CCE-89A8-4CB2-B4A3-96BB1CA5B205}"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CB36E04A-BF77-4AD9-8009-A8F8F2304D20}" type="datetimeFigureOut">
              <a:rPr lang="de-DE" smtClean="0"/>
              <a:pPr/>
              <a:t>21.01.2025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3C70CCE-89A8-4CB2-B4A3-96BB1CA5B205}"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Mastertitelformat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p>
            <a:fld id="{CB36E04A-BF77-4AD9-8009-A8F8F2304D20}" type="datetimeFigureOut">
              <a:rPr lang="de-DE" smtClean="0"/>
              <a:pPr/>
              <a:t>21.01.2025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3C70CCE-89A8-4CB2-B4A3-96BB1CA5B205}"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CB36E04A-BF77-4AD9-8009-A8F8F2304D20}" type="datetimeFigureOut">
              <a:rPr lang="de-DE" smtClean="0"/>
              <a:pPr/>
              <a:t>21.01.2025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13C70CCE-89A8-4CB2-B4A3-96BB1CA5B205}"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CB36E04A-BF77-4AD9-8009-A8F8F2304D20}" type="datetimeFigureOut">
              <a:rPr lang="de-DE" smtClean="0"/>
              <a:pPr/>
              <a:t>21.01.2025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13C70CCE-89A8-4CB2-B4A3-96BB1CA5B205}"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CB36E04A-BF77-4AD9-8009-A8F8F2304D20}" type="datetimeFigureOut">
              <a:rPr lang="de-DE" smtClean="0"/>
              <a:pPr/>
              <a:t>21.01.2025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13C70CCE-89A8-4CB2-B4A3-96BB1CA5B205}"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B36E04A-BF77-4AD9-8009-A8F8F2304D20}" type="datetimeFigureOut">
              <a:rPr lang="de-DE" smtClean="0"/>
              <a:pPr/>
              <a:t>21.01.2025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13C70CCE-89A8-4CB2-B4A3-96BB1CA5B205}"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Mastertitelformat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CB36E04A-BF77-4AD9-8009-A8F8F2304D20}" type="datetimeFigureOut">
              <a:rPr lang="de-DE" smtClean="0"/>
              <a:pPr/>
              <a:t>21.01.2025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13C70CCE-89A8-4CB2-B4A3-96BB1CA5B205}"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Mastertitelformat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CB36E04A-BF77-4AD9-8009-A8F8F2304D20}" type="datetimeFigureOut">
              <a:rPr lang="de-DE" smtClean="0"/>
              <a:pPr/>
              <a:t>21.01.2025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13C70CCE-89A8-4CB2-B4A3-96BB1CA5B205}"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36E04A-BF77-4AD9-8009-A8F8F2304D20}" type="datetimeFigureOut">
              <a:rPr lang="de-DE" smtClean="0"/>
              <a:pPr/>
              <a:t>21.01.2025</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C70CCE-89A8-4CB2-B4A3-96BB1CA5B205}"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323528" y="815624"/>
            <a:ext cx="8712968" cy="5750208"/>
          </a:xfrm>
          <a:prstGeom prst="rect">
            <a:avLst/>
          </a:prstGeom>
        </p:spPr>
      </p:pic>
      <p:sp>
        <p:nvSpPr>
          <p:cNvPr id="5" name="Titel 1"/>
          <p:cNvSpPr txBox="1">
            <a:spLocks/>
          </p:cNvSpPr>
          <p:nvPr/>
        </p:nvSpPr>
        <p:spPr>
          <a:xfrm>
            <a:off x="565212" y="3113584"/>
            <a:ext cx="8229600" cy="37444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800" b="1" dirty="0" smtClean="0">
                <a:solidFill>
                  <a:schemeClr val="accent6">
                    <a:lumMod val="40000"/>
                    <a:lumOff val="60000"/>
                  </a:schemeClr>
                </a:solidFill>
                <a:latin typeface="Arial" panose="020B0604020202020204" pitchFamily="34" charset="0"/>
                <a:cs typeface="Arial" panose="020B0604020202020204" pitchFamily="34" charset="0"/>
              </a:rPr>
              <a:t>Herzlich willkommen</a:t>
            </a:r>
            <a:br>
              <a:rPr lang="de-DE" sz="2800" b="1" dirty="0" smtClean="0">
                <a:solidFill>
                  <a:schemeClr val="accent6">
                    <a:lumMod val="40000"/>
                    <a:lumOff val="60000"/>
                  </a:schemeClr>
                </a:solidFill>
                <a:latin typeface="Arial" panose="020B0604020202020204" pitchFamily="34" charset="0"/>
                <a:cs typeface="Arial" panose="020B0604020202020204" pitchFamily="34" charset="0"/>
              </a:rPr>
            </a:br>
            <a:r>
              <a:rPr lang="de-DE" sz="2800" b="1" dirty="0" smtClean="0">
                <a:solidFill>
                  <a:schemeClr val="accent6">
                    <a:lumMod val="40000"/>
                    <a:lumOff val="60000"/>
                  </a:schemeClr>
                </a:solidFill>
                <a:latin typeface="Arial" panose="020B0604020202020204" pitchFamily="34" charset="0"/>
                <a:cs typeface="Arial" panose="020B0604020202020204" pitchFamily="34" charset="0"/>
              </a:rPr>
              <a:t>zur</a:t>
            </a:r>
            <a:br>
              <a:rPr lang="de-DE" sz="2800" b="1" dirty="0" smtClean="0">
                <a:solidFill>
                  <a:schemeClr val="accent6">
                    <a:lumMod val="40000"/>
                    <a:lumOff val="60000"/>
                  </a:schemeClr>
                </a:solidFill>
                <a:latin typeface="Arial" panose="020B0604020202020204" pitchFamily="34" charset="0"/>
                <a:cs typeface="Arial" panose="020B0604020202020204" pitchFamily="34" charset="0"/>
              </a:rPr>
            </a:br>
            <a:r>
              <a:rPr lang="de-DE" sz="2800" b="1" dirty="0" smtClean="0">
                <a:solidFill>
                  <a:schemeClr val="accent6">
                    <a:lumMod val="40000"/>
                    <a:lumOff val="60000"/>
                  </a:schemeClr>
                </a:solidFill>
                <a:latin typeface="Arial" panose="020B0604020202020204" pitchFamily="34" charset="0"/>
                <a:cs typeface="Arial" panose="020B0604020202020204" pitchFamily="34" charset="0"/>
              </a:rPr>
              <a:t>Informationsversammlung für die Grundstückseigentümer nördlich der Bahnbrücke </a:t>
            </a:r>
            <a:r>
              <a:rPr lang="de-DE" sz="2800" b="1" dirty="0" smtClean="0">
                <a:solidFill>
                  <a:schemeClr val="accent6">
                    <a:lumMod val="40000"/>
                    <a:lumOff val="60000"/>
                  </a:schemeClr>
                </a:solidFill>
                <a:latin typeface="Arial" panose="020B0604020202020204" pitchFamily="34" charset="0"/>
                <a:cs typeface="Arial" panose="020B0604020202020204" pitchFamily="34" charset="0"/>
              </a:rPr>
              <a:t/>
            </a:r>
            <a:br>
              <a:rPr lang="de-DE" sz="2800" b="1" dirty="0" smtClean="0">
                <a:solidFill>
                  <a:schemeClr val="accent6">
                    <a:lumMod val="40000"/>
                    <a:lumOff val="60000"/>
                  </a:schemeClr>
                </a:solidFill>
                <a:latin typeface="Arial" panose="020B0604020202020204" pitchFamily="34" charset="0"/>
                <a:cs typeface="Arial" panose="020B0604020202020204" pitchFamily="34" charset="0"/>
              </a:rPr>
            </a:br>
            <a:r>
              <a:rPr lang="de-DE" sz="2800" b="1" dirty="0" smtClean="0">
                <a:solidFill>
                  <a:schemeClr val="accent6">
                    <a:lumMod val="40000"/>
                    <a:lumOff val="60000"/>
                  </a:schemeClr>
                </a:solidFill>
                <a:latin typeface="Arial" panose="020B0604020202020204" pitchFamily="34" charset="0"/>
                <a:cs typeface="Arial" panose="020B0604020202020204" pitchFamily="34" charset="0"/>
              </a:rPr>
              <a:t>durch die</a:t>
            </a:r>
            <a:r>
              <a:rPr lang="de-DE" sz="2800" b="1" dirty="0" smtClean="0">
                <a:solidFill>
                  <a:schemeClr val="accent6">
                    <a:lumMod val="40000"/>
                    <a:lumOff val="60000"/>
                  </a:schemeClr>
                </a:solidFill>
                <a:latin typeface="Arial" panose="020B0604020202020204" pitchFamily="34" charset="0"/>
                <a:cs typeface="Arial" panose="020B0604020202020204" pitchFamily="34" charset="0"/>
              </a:rPr>
              <a:t/>
            </a:r>
            <a:br>
              <a:rPr lang="de-DE" sz="2800" b="1" dirty="0" smtClean="0">
                <a:solidFill>
                  <a:schemeClr val="accent6">
                    <a:lumMod val="40000"/>
                    <a:lumOff val="60000"/>
                  </a:schemeClr>
                </a:solidFill>
                <a:latin typeface="Arial" panose="020B0604020202020204" pitchFamily="34" charset="0"/>
                <a:cs typeface="Arial" panose="020B0604020202020204" pitchFamily="34" charset="0"/>
              </a:rPr>
            </a:br>
            <a:r>
              <a:rPr lang="de-DE" sz="2800" b="1" dirty="0" smtClean="0">
                <a:solidFill>
                  <a:schemeClr val="accent6">
                    <a:lumMod val="40000"/>
                    <a:lumOff val="60000"/>
                  </a:schemeClr>
                </a:solidFill>
                <a:latin typeface="Arial" panose="020B0604020202020204" pitchFamily="34" charset="0"/>
                <a:cs typeface="Arial" panose="020B0604020202020204" pitchFamily="34" charset="0"/>
              </a:rPr>
              <a:t>Gemeinde Jettenbach</a:t>
            </a:r>
            <a:br>
              <a:rPr lang="de-DE" sz="2800" b="1" dirty="0" smtClean="0">
                <a:solidFill>
                  <a:schemeClr val="accent6">
                    <a:lumMod val="40000"/>
                    <a:lumOff val="60000"/>
                  </a:schemeClr>
                </a:solidFill>
                <a:latin typeface="Arial" panose="020B0604020202020204" pitchFamily="34" charset="0"/>
                <a:cs typeface="Arial" panose="020B0604020202020204" pitchFamily="34" charset="0"/>
              </a:rPr>
            </a:br>
            <a:r>
              <a:rPr lang="de-DE" sz="2800" b="1" dirty="0" smtClean="0">
                <a:solidFill>
                  <a:schemeClr val="accent6">
                    <a:lumMod val="40000"/>
                    <a:lumOff val="60000"/>
                  </a:schemeClr>
                </a:solidFill>
                <a:latin typeface="Arial" panose="020B0604020202020204" pitchFamily="34" charset="0"/>
                <a:cs typeface="Arial" panose="020B0604020202020204" pitchFamily="34" charset="0"/>
              </a:rPr>
              <a:t>am 12.08.2024</a:t>
            </a:r>
            <a:r>
              <a:rPr lang="de-DE" dirty="0" smtClean="0">
                <a:solidFill>
                  <a:schemeClr val="accent6">
                    <a:lumMod val="40000"/>
                    <a:lumOff val="60000"/>
                  </a:schemeClr>
                </a:solidFill>
                <a:latin typeface="Arial Black" panose="020B0A04020102020204" pitchFamily="34" charset="0"/>
              </a:rPr>
              <a:t/>
            </a:r>
            <a:br>
              <a:rPr lang="de-DE" dirty="0" smtClean="0">
                <a:solidFill>
                  <a:schemeClr val="accent6">
                    <a:lumMod val="40000"/>
                    <a:lumOff val="60000"/>
                  </a:schemeClr>
                </a:solidFill>
                <a:latin typeface="Arial Black" panose="020B0A04020102020204" pitchFamily="34" charset="0"/>
              </a:rPr>
            </a:br>
            <a:endParaRPr lang="de-DE" dirty="0">
              <a:solidFill>
                <a:schemeClr val="accent6">
                  <a:lumMod val="40000"/>
                  <a:lumOff val="60000"/>
                </a:schemeClr>
              </a:solidFill>
              <a:latin typeface="Arial Black" panose="020B0A04020102020204" pitchFamily="34" charset="0"/>
            </a:endParaRPr>
          </a:p>
        </p:txBody>
      </p:sp>
      <p:pic>
        <p:nvPicPr>
          <p:cNvPr id="6" name="Picture 2"/>
          <p:cNvPicPr>
            <a:picLocks noChangeAspect="1" noChangeArrowheads="1"/>
          </p:cNvPicPr>
          <p:nvPr/>
        </p:nvPicPr>
        <p:blipFill>
          <a:blip r:embed="rId3" cstate="print"/>
          <a:srcRect l="28220" t="36358" r="51894" b="45040"/>
          <a:stretch>
            <a:fillRect/>
          </a:stretch>
        </p:blipFill>
        <p:spPr bwMode="auto">
          <a:xfrm>
            <a:off x="3491880" y="188640"/>
            <a:ext cx="1500198" cy="1571636"/>
          </a:xfrm>
          <a:prstGeom prst="rect">
            <a:avLst/>
          </a:prstGeom>
          <a:noFill/>
          <a:ln w="9525">
            <a:noFill/>
            <a:miter lim="800000"/>
            <a:headEnd/>
            <a:tailEnd/>
          </a:ln>
          <a:effectLst/>
        </p:spPr>
      </p:pic>
    </p:spTree>
    <p:extLst>
      <p:ext uri="{BB962C8B-B14F-4D97-AF65-F5344CB8AC3E}">
        <p14:creationId xmlns:p14="http://schemas.microsoft.com/office/powerpoint/2010/main" val="3471977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806413-6012-4BE2-ABDD-FE4B4B8046D2}"/>
              </a:ext>
            </a:extLst>
          </p:cNvPr>
          <p:cNvSpPr>
            <a:spLocks noGrp="1"/>
          </p:cNvSpPr>
          <p:nvPr>
            <p:ph type="title"/>
          </p:nvPr>
        </p:nvSpPr>
        <p:spPr>
          <a:xfrm>
            <a:off x="457200" y="274638"/>
            <a:ext cx="8229600" cy="2362274"/>
          </a:xfrm>
        </p:spPr>
        <p:txBody>
          <a:bodyPr>
            <a:normAutofit/>
          </a:bodyPr>
          <a:lstStyle/>
          <a:p>
            <a:r>
              <a:rPr lang="de-DE" b="1" dirty="0" smtClean="0"/>
              <a:t/>
            </a:r>
            <a:br>
              <a:rPr lang="de-DE" b="1" dirty="0" smtClean="0"/>
            </a:br>
            <a:r>
              <a:rPr lang="de-DE" b="1" dirty="0" smtClean="0"/>
              <a:t> </a:t>
            </a:r>
            <a:br>
              <a:rPr lang="de-DE" b="1" dirty="0" smtClean="0"/>
            </a:br>
            <a:endParaRPr lang="de-DE" sz="3600" dirty="0"/>
          </a:p>
        </p:txBody>
      </p:sp>
      <p:sp>
        <p:nvSpPr>
          <p:cNvPr id="3" name="Inhaltsplatzhalter 2">
            <a:extLst>
              <a:ext uri="{FF2B5EF4-FFF2-40B4-BE49-F238E27FC236}">
                <a16:creationId xmlns:a16="http://schemas.microsoft.com/office/drawing/2014/main" id="{3F0E037C-9E9B-441F-8D67-F219767443FD}"/>
              </a:ext>
            </a:extLst>
          </p:cNvPr>
          <p:cNvSpPr>
            <a:spLocks noGrp="1"/>
          </p:cNvSpPr>
          <p:nvPr>
            <p:ph idx="1"/>
          </p:nvPr>
        </p:nvSpPr>
        <p:spPr>
          <a:xfrm>
            <a:off x="492084" y="2204864"/>
            <a:ext cx="8229600" cy="3528392"/>
          </a:xfrm>
          <a:solidFill>
            <a:srgbClr val="FFFF00"/>
          </a:solidFill>
        </p:spPr>
        <p:txBody>
          <a:bodyPr>
            <a:normAutofit/>
          </a:bodyPr>
          <a:lstStyle/>
          <a:p>
            <a:r>
              <a:rPr lang="de-DE" sz="2200" dirty="0" smtClean="0"/>
              <a:t>Ergebnis Mai 2023:</a:t>
            </a:r>
          </a:p>
          <a:p>
            <a:pPr lvl="1"/>
            <a:r>
              <a:rPr lang="de-DE" sz="1800" dirty="0" smtClean="0"/>
              <a:t>Beurteilung der Brücke Note „4“ (ist die </a:t>
            </a:r>
            <a:r>
              <a:rPr lang="de-DE" sz="1800" dirty="0" err="1" smtClean="0"/>
              <a:t>schlechtest</a:t>
            </a:r>
            <a:r>
              <a:rPr lang="de-DE" sz="1800" dirty="0" smtClean="0"/>
              <a:t> mögliche Einstufung)</a:t>
            </a:r>
          </a:p>
          <a:p>
            <a:pPr marL="457200" lvl="1" indent="0">
              <a:buNone/>
            </a:pPr>
            <a:endParaRPr lang="de-DE" sz="1800" dirty="0"/>
          </a:p>
          <a:p>
            <a:pPr lvl="1">
              <a:buFontTx/>
              <a:buChar char="-"/>
            </a:pPr>
            <a:r>
              <a:rPr lang="de-DE" sz="1800" dirty="0" smtClean="0"/>
              <a:t>Gewichtsbeschränkung auf 6 Tonnen </a:t>
            </a:r>
          </a:p>
          <a:p>
            <a:pPr marL="457200" lvl="1" indent="0">
              <a:buNone/>
            </a:pPr>
            <a:r>
              <a:rPr lang="de-DE" sz="1800" dirty="0"/>
              <a:t>	</a:t>
            </a:r>
            <a:r>
              <a:rPr lang="de-DE" sz="1800" dirty="0" smtClean="0"/>
              <a:t>(haben wir auf Empfehlung des Gutachters vorübergehend vorgenommen, </a:t>
            </a:r>
          </a:p>
          <a:p>
            <a:pPr marL="457200" lvl="1" indent="0">
              <a:buNone/>
            </a:pPr>
            <a:r>
              <a:rPr lang="de-DE" sz="1800" dirty="0"/>
              <a:t>	</a:t>
            </a:r>
            <a:r>
              <a:rPr lang="de-DE" sz="1800" dirty="0" smtClean="0"/>
              <a:t>um die Brückennutzung weiterhin zu ermöglichen) </a:t>
            </a:r>
          </a:p>
          <a:p>
            <a:pPr marL="457200" lvl="1" indent="0">
              <a:buNone/>
            </a:pPr>
            <a:endParaRPr lang="de-DE" sz="1800" dirty="0" smtClean="0"/>
          </a:p>
          <a:p>
            <a:pPr lvl="1"/>
            <a:r>
              <a:rPr lang="de-DE" sz="1800" dirty="0"/>
              <a:t>In der Bürgerversammlung 2023 wurde das Ergebnis bereits öffentlich bekannt gegeben. Auch auf die Gewichtsbeschränkung wurde ausdrücklich hingewiesen.</a:t>
            </a:r>
          </a:p>
          <a:p>
            <a:pPr marL="457200" lvl="1" indent="0">
              <a:buNone/>
            </a:pPr>
            <a:endParaRPr lang="de-DE" sz="1800" dirty="0" smtClean="0"/>
          </a:p>
          <a:p>
            <a:endParaRPr lang="de-DE" dirty="0"/>
          </a:p>
          <a:p>
            <a:pPr marL="0" indent="0">
              <a:buNone/>
            </a:pPr>
            <a:endParaRPr lang="de-DE" dirty="0" smtClean="0"/>
          </a:p>
          <a:p>
            <a:pPr marL="0" indent="0">
              <a:buNone/>
            </a:pPr>
            <a:endParaRPr lang="de-DE" dirty="0" smtClean="0"/>
          </a:p>
          <a:p>
            <a:endParaRPr lang="de-DE" dirty="0"/>
          </a:p>
        </p:txBody>
      </p:sp>
      <p:pic>
        <p:nvPicPr>
          <p:cNvPr id="4" name="Picture 2"/>
          <p:cNvPicPr>
            <a:picLocks noChangeAspect="1" noChangeArrowheads="1"/>
          </p:cNvPicPr>
          <p:nvPr/>
        </p:nvPicPr>
        <p:blipFill>
          <a:blip r:embed="rId2" cstate="print"/>
          <a:srcRect l="28220" t="36358" r="51894" b="45040"/>
          <a:stretch>
            <a:fillRect/>
          </a:stretch>
        </p:blipFill>
        <p:spPr bwMode="auto">
          <a:xfrm>
            <a:off x="3635896" y="692696"/>
            <a:ext cx="1284174" cy="1345325"/>
          </a:xfrm>
          <a:prstGeom prst="rect">
            <a:avLst/>
          </a:prstGeom>
          <a:noFill/>
          <a:ln w="9525">
            <a:noFill/>
            <a:miter lim="800000"/>
            <a:headEnd/>
            <a:tailEnd/>
          </a:ln>
          <a:effectLst/>
        </p:spPr>
      </p:pic>
    </p:spTree>
    <p:extLst>
      <p:ext uri="{BB962C8B-B14F-4D97-AF65-F5344CB8AC3E}">
        <p14:creationId xmlns:p14="http://schemas.microsoft.com/office/powerpoint/2010/main" val="274945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12E1F-2519-4A82-9314-FB3AB0835768}"/>
              </a:ext>
            </a:extLst>
          </p:cNvPr>
          <p:cNvSpPr>
            <a:spLocks noGrp="1"/>
          </p:cNvSpPr>
          <p:nvPr>
            <p:ph type="title"/>
          </p:nvPr>
        </p:nvSpPr>
        <p:spPr>
          <a:xfrm>
            <a:off x="457200" y="274638"/>
            <a:ext cx="8229600" cy="4306490"/>
          </a:xfrm>
        </p:spPr>
        <p:txBody>
          <a:bodyPr>
            <a:normAutofit/>
          </a:bodyPr>
          <a:lstStyle/>
          <a:p>
            <a:r>
              <a:rPr lang="de-DE" dirty="0" smtClean="0"/>
              <a:t>Weitere Vorgehensweise</a:t>
            </a:r>
            <a:br>
              <a:rPr lang="de-DE" dirty="0" smtClean="0"/>
            </a:br>
            <a:r>
              <a:rPr lang="de-DE" dirty="0" smtClean="0"/>
              <a:t>ergriffene Maßnahmen</a:t>
            </a:r>
            <a:br>
              <a:rPr lang="de-DE" dirty="0" smtClean="0"/>
            </a:br>
            <a:endParaRPr lang="de-DE" dirty="0"/>
          </a:p>
        </p:txBody>
      </p:sp>
      <p:sp>
        <p:nvSpPr>
          <p:cNvPr id="3" name="Inhaltsplatzhalter 2">
            <a:extLst>
              <a:ext uri="{FF2B5EF4-FFF2-40B4-BE49-F238E27FC236}">
                <a16:creationId xmlns:a16="http://schemas.microsoft.com/office/drawing/2014/main" id="{3F0E037C-9E9B-441F-8D67-F219767443FD}"/>
              </a:ext>
            </a:extLst>
          </p:cNvPr>
          <p:cNvSpPr>
            <a:spLocks noGrp="1"/>
          </p:cNvSpPr>
          <p:nvPr>
            <p:ph idx="1"/>
          </p:nvPr>
        </p:nvSpPr>
        <p:spPr>
          <a:xfrm>
            <a:off x="395536" y="2564905"/>
            <a:ext cx="8229600" cy="2304256"/>
          </a:xfrm>
        </p:spPr>
        <p:txBody>
          <a:bodyPr>
            <a:normAutofit/>
          </a:bodyPr>
          <a:lstStyle/>
          <a:p>
            <a:endParaRPr lang="de-DE" sz="2400" dirty="0" smtClean="0"/>
          </a:p>
          <a:p>
            <a:pPr marL="0" indent="0">
              <a:buNone/>
            </a:pPr>
            <a:endParaRPr lang="de-DE" dirty="0"/>
          </a:p>
        </p:txBody>
      </p:sp>
      <p:sp>
        <p:nvSpPr>
          <p:cNvPr id="4" name="Pfeil nach unten 3"/>
          <p:cNvSpPr/>
          <p:nvPr/>
        </p:nvSpPr>
        <p:spPr>
          <a:xfrm>
            <a:off x="4644008" y="34290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09591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755576" y="260648"/>
            <a:ext cx="8208912" cy="6001643"/>
          </a:xfrm>
          <a:prstGeom prst="rect">
            <a:avLst/>
          </a:prstGeom>
        </p:spPr>
        <p:txBody>
          <a:bodyPr wrap="square">
            <a:spAutoFit/>
          </a:bodyPr>
          <a:lstStyle/>
          <a:p>
            <a:endParaRPr lang="de-DE" sz="3200" dirty="0" smtClean="0"/>
          </a:p>
          <a:p>
            <a:pPr marL="285750" indent="-285750">
              <a:buFont typeface="Arial" panose="020B0604020202020204" pitchFamily="34" charset="0"/>
              <a:buChar char="•"/>
            </a:pPr>
            <a:r>
              <a:rPr lang="de-DE" sz="2200" dirty="0" smtClean="0"/>
              <a:t>Die Tonnagen Beschränkung wurde von 16 t auf 6 t reduziert.</a:t>
            </a:r>
          </a:p>
          <a:p>
            <a:pPr marL="285750" indent="-285750">
              <a:buFont typeface="Arial" panose="020B0604020202020204" pitchFamily="34" charset="0"/>
              <a:buChar char="•"/>
            </a:pPr>
            <a:r>
              <a:rPr lang="de-DE" sz="2200" dirty="0" smtClean="0"/>
              <a:t>Gleichzeitig haben wir den Weg durch den Wald soweit befahrbar gemacht, dass eine Befahrung auch mit Mähdrescher möglich wurde.</a:t>
            </a:r>
          </a:p>
          <a:p>
            <a:pPr lvl="1"/>
            <a:endParaRPr lang="de-DE" dirty="0"/>
          </a:p>
          <a:p>
            <a:r>
              <a:rPr lang="de-DE" sz="2400" dirty="0">
                <a:solidFill>
                  <a:srgbClr val="C00000"/>
                </a:solidFill>
              </a:rPr>
              <a:t>Leider wurde die Tonnagen Beschränkung öfters nicht beachtet!</a:t>
            </a:r>
          </a:p>
          <a:p>
            <a:endParaRPr lang="de-DE" sz="3200" dirty="0" smtClean="0"/>
          </a:p>
          <a:p>
            <a:pPr marL="342900" indent="-342900">
              <a:buFont typeface="Arial" panose="020B0604020202020204" pitchFamily="34" charset="0"/>
              <a:buChar char="•"/>
            </a:pPr>
            <a:r>
              <a:rPr lang="de-DE" sz="2200" dirty="0" smtClean="0"/>
              <a:t>Zur </a:t>
            </a:r>
            <a:r>
              <a:rPr lang="de-DE" sz="2200" dirty="0"/>
              <a:t>weiteren Vorgehensweise haben wir 6.2023 die DB Netz AG informiert. </a:t>
            </a:r>
            <a:endParaRPr lang="de-DE" sz="2200" dirty="0" smtClean="0"/>
          </a:p>
          <a:p>
            <a:pPr marL="342900" indent="-342900">
              <a:buFont typeface="Arial" panose="020B0604020202020204" pitchFamily="34" charset="0"/>
              <a:buChar char="•"/>
            </a:pPr>
            <a:r>
              <a:rPr lang="de-DE" sz="2200" dirty="0"/>
              <a:t>Es wurden die Zuständigkeiten zum weiteren Ablauf zur Sanierung der Bahnbrücke angegangen</a:t>
            </a:r>
            <a:r>
              <a:rPr lang="de-DE" sz="2200" dirty="0" smtClean="0"/>
              <a:t>. </a:t>
            </a:r>
            <a:r>
              <a:rPr lang="de-DE" sz="2000" dirty="0"/>
              <a:t>Der Prüfbericht wurde der DB Netz AG vorgelegt und die erheblichen Schäden aufgezeigt</a:t>
            </a:r>
            <a:r>
              <a:rPr lang="de-DE" sz="2000" dirty="0" smtClean="0"/>
              <a:t>.</a:t>
            </a:r>
          </a:p>
          <a:p>
            <a:pPr marL="342900" indent="-342900">
              <a:buFont typeface="Arial" panose="020B0604020202020204" pitchFamily="34" charset="0"/>
              <a:buChar char="•"/>
            </a:pPr>
            <a:r>
              <a:rPr lang="de-DE" sz="2000" dirty="0"/>
              <a:t>Die DB Netz AG hat sich Ende Sept. 2023 hierzu zurückgemeldet und die Rahmenbedingungen vorgegeben.</a:t>
            </a:r>
          </a:p>
          <a:p>
            <a:pPr marL="342900" indent="-342900">
              <a:buFont typeface="Arial" panose="020B0604020202020204" pitchFamily="34" charset="0"/>
              <a:buChar char="•"/>
            </a:pPr>
            <a:endParaRPr lang="de-DE" sz="2000" dirty="0"/>
          </a:p>
          <a:p>
            <a:endParaRPr lang="de-DE" sz="2200" dirty="0" smtClean="0"/>
          </a:p>
        </p:txBody>
      </p:sp>
    </p:spTree>
    <p:extLst>
      <p:ext uri="{BB962C8B-B14F-4D97-AF65-F5344CB8AC3E}">
        <p14:creationId xmlns:p14="http://schemas.microsoft.com/office/powerpoint/2010/main" val="1082377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23528" y="116632"/>
            <a:ext cx="8208912" cy="6340197"/>
          </a:xfrm>
          <a:prstGeom prst="rect">
            <a:avLst/>
          </a:prstGeom>
        </p:spPr>
        <p:txBody>
          <a:bodyPr wrap="square">
            <a:spAutoFit/>
          </a:bodyPr>
          <a:lstStyle/>
          <a:p>
            <a:endParaRPr lang="de-DE" sz="2000" dirty="0"/>
          </a:p>
          <a:p>
            <a:endParaRPr lang="de-DE" sz="2200" dirty="0" smtClean="0"/>
          </a:p>
          <a:p>
            <a:pPr marL="342900" indent="-342900">
              <a:buFont typeface="Arial" panose="020B0604020202020204" pitchFamily="34" charset="0"/>
              <a:buChar char="•"/>
            </a:pPr>
            <a:r>
              <a:rPr lang="de-DE" sz="2200" dirty="0" smtClean="0"/>
              <a:t>Mit dem beauftragten Ingenieurbüro wurden bereits </a:t>
            </a:r>
            <a:r>
              <a:rPr lang="de-DE" sz="2200" dirty="0" smtClean="0"/>
              <a:t>06.2023 </a:t>
            </a:r>
            <a:r>
              <a:rPr lang="de-DE" sz="2200" dirty="0" smtClean="0"/>
              <a:t>nach erträglichen Lösungen gesucht und das </a:t>
            </a:r>
            <a:r>
              <a:rPr lang="de-DE" sz="2200" dirty="0" err="1" smtClean="0"/>
              <a:t>Ing.Büro</a:t>
            </a:r>
            <a:r>
              <a:rPr lang="de-DE" sz="2200" dirty="0" smtClean="0"/>
              <a:t> gebeten, evtl. mögliche Förderungen für einen Neubau zu erkunden. Das </a:t>
            </a:r>
            <a:r>
              <a:rPr lang="de-DE" sz="2200" dirty="0" err="1" smtClean="0"/>
              <a:t>Ing.Büro</a:t>
            </a:r>
            <a:r>
              <a:rPr lang="de-DE" sz="2200" dirty="0" smtClean="0"/>
              <a:t> ist dazu mit der Bayer. Staatsregierung in Kontakt – Anfrage ist gestartet – Ergebnis noch offen.</a:t>
            </a:r>
          </a:p>
          <a:p>
            <a:pPr marL="342900" indent="-342900">
              <a:buFont typeface="Arial" panose="020B0604020202020204" pitchFamily="34" charset="0"/>
              <a:buChar char="•"/>
            </a:pPr>
            <a:endParaRPr lang="de-DE" sz="2200" dirty="0"/>
          </a:p>
          <a:p>
            <a:pPr marL="342900" indent="-342900">
              <a:buFont typeface="Arial" panose="020B0604020202020204" pitchFamily="34" charset="0"/>
              <a:buChar char="•"/>
            </a:pPr>
            <a:r>
              <a:rPr lang="de-DE" sz="2000" dirty="0"/>
              <a:t>Als vorübergehende Lösung war angedacht ein Netz unter der Brücke einzuziehen, damit keine losen Teile auf den fahrenden Zug fallen können. Diese Möglichkeit ist leider gescheitert. Aufgrund der eingeschränkten Lichten Höhe der Brücke ist eine Anbringung eines Schutznetzes im Gleisbereich nicht möglich. </a:t>
            </a:r>
          </a:p>
          <a:p>
            <a:endParaRPr lang="de-DE" sz="2200" dirty="0" smtClean="0"/>
          </a:p>
          <a:p>
            <a:pPr marL="342900" indent="-342900">
              <a:buFont typeface="Arial" panose="020B0604020202020204" pitchFamily="34" charset="0"/>
              <a:buChar char="•"/>
            </a:pPr>
            <a:endParaRPr lang="de-DE" sz="2200" dirty="0"/>
          </a:p>
          <a:p>
            <a:pPr marL="342900" indent="-342900">
              <a:buFont typeface="Arial" panose="020B0604020202020204" pitchFamily="34" charset="0"/>
              <a:buChar char="•"/>
            </a:pPr>
            <a:endParaRPr lang="de-DE" sz="2200" dirty="0" smtClean="0"/>
          </a:p>
          <a:p>
            <a:pPr marL="342900" indent="-342900">
              <a:buFont typeface="Arial" panose="020B0604020202020204" pitchFamily="34" charset="0"/>
              <a:buChar char="•"/>
            </a:pPr>
            <a:endParaRPr lang="de-DE" sz="2200" dirty="0"/>
          </a:p>
          <a:p>
            <a:pPr marL="342900" indent="-342900">
              <a:buFont typeface="Arial" panose="020B0604020202020204" pitchFamily="34" charset="0"/>
              <a:buChar char="•"/>
            </a:pPr>
            <a:endParaRPr lang="de-DE" sz="2200" dirty="0" smtClean="0"/>
          </a:p>
          <a:p>
            <a:pPr marL="342900" indent="-342900">
              <a:buFont typeface="Arial" panose="020B0604020202020204" pitchFamily="34" charset="0"/>
              <a:buChar char="•"/>
            </a:pPr>
            <a:endParaRPr lang="de-DE" sz="2200" dirty="0" smtClean="0"/>
          </a:p>
        </p:txBody>
      </p:sp>
    </p:spTree>
    <p:extLst>
      <p:ext uri="{BB962C8B-B14F-4D97-AF65-F5344CB8AC3E}">
        <p14:creationId xmlns:p14="http://schemas.microsoft.com/office/powerpoint/2010/main" val="1603401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755576" y="548680"/>
            <a:ext cx="7128792" cy="4801314"/>
          </a:xfrm>
          <a:prstGeom prst="rect">
            <a:avLst/>
          </a:prstGeom>
        </p:spPr>
        <p:txBody>
          <a:bodyPr wrap="square">
            <a:spAutoFit/>
          </a:bodyPr>
          <a:lstStyle/>
          <a:p>
            <a:pPr marL="285750" indent="-285750">
              <a:buFont typeface="Arial" panose="020B0604020202020204" pitchFamily="34" charset="0"/>
              <a:buChar char="•"/>
            </a:pPr>
            <a:r>
              <a:rPr lang="de-DE" dirty="0"/>
              <a:t>Anschließend wurde über das Ingenieurbüro nach mehreren Besprechungen und </a:t>
            </a:r>
            <a:r>
              <a:rPr lang="de-DE" dirty="0" smtClean="0"/>
              <a:t>Behandlung </a:t>
            </a:r>
            <a:r>
              <a:rPr lang="de-DE" dirty="0"/>
              <a:t>in GR-Sitzungen im Okt. 2023 eine Fachfirma </a:t>
            </a:r>
            <a:r>
              <a:rPr lang="de-DE" dirty="0" smtClean="0"/>
              <a:t>gesucht, die das </a:t>
            </a:r>
            <a:r>
              <a:rPr lang="de-DE" dirty="0"/>
              <a:t>Abklopfen der Brücke </a:t>
            </a:r>
            <a:r>
              <a:rPr lang="de-DE" dirty="0" smtClean="0"/>
              <a:t>übernimmt um </a:t>
            </a:r>
            <a:r>
              <a:rPr lang="de-DE" dirty="0"/>
              <a:t>die losen Betonreste zu </a:t>
            </a:r>
            <a:r>
              <a:rPr lang="de-DE" dirty="0" smtClean="0"/>
              <a:t>entfernen.</a:t>
            </a:r>
            <a:endParaRPr lang="de-DE" dirty="0"/>
          </a:p>
          <a:p>
            <a:endParaRPr lang="de-DE" dirty="0" smtClean="0"/>
          </a:p>
          <a:p>
            <a:pPr marL="285750" indent="-285750">
              <a:buFont typeface="Arial" panose="020B0604020202020204" pitchFamily="34" charset="0"/>
              <a:buChar char="•"/>
            </a:pPr>
            <a:r>
              <a:rPr lang="de-DE" dirty="0" smtClean="0"/>
              <a:t>Zeitgleich haben wir 10.2023 versucht , eine Bestands-Statik über eine Fachfirma zu erhalten. Die Fachfirma hat allerdings davon abgeraten und bekundet, dass hier finanzielle Mittel in das Bauwerk investiert werden, wobei erfahrungsgemäß ein Bauwerk mit der Zustandsnote 4,0 nicht mehr sanierungswürdig sein wird. Diese Information haben wir über das </a:t>
            </a:r>
            <a:r>
              <a:rPr lang="de-DE" dirty="0" err="1" smtClean="0"/>
              <a:t>Ing.Büro</a:t>
            </a:r>
            <a:r>
              <a:rPr lang="de-DE" dirty="0" smtClean="0"/>
              <a:t> im Jan. 2024 erhalten.</a:t>
            </a:r>
          </a:p>
          <a:p>
            <a:endParaRPr lang="de-DE" dirty="0" smtClean="0"/>
          </a:p>
          <a:p>
            <a:pPr marL="285750" indent="-285750">
              <a:buFont typeface="Arial" panose="020B0604020202020204" pitchFamily="34" charset="0"/>
              <a:buChar char="•"/>
            </a:pPr>
            <a:r>
              <a:rPr lang="de-DE" dirty="0" smtClean="0"/>
              <a:t>Im Febr. 2024 befand sich an der Straßenführung ein loses Blechteil, welches sich direkt über dem Gleisbereich befand. Es wurde eine umgehende Sonderuntersuchung erforderlich, die Randkappen, Geländer und Bleche im Gleisbereich überprüft.</a:t>
            </a:r>
          </a:p>
          <a:p>
            <a:endParaRPr lang="de-DE" dirty="0" smtClean="0"/>
          </a:p>
        </p:txBody>
      </p:sp>
    </p:spTree>
    <p:extLst>
      <p:ext uri="{BB962C8B-B14F-4D97-AF65-F5344CB8AC3E}">
        <p14:creationId xmlns:p14="http://schemas.microsoft.com/office/powerpoint/2010/main" val="2580412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58C45E-7B46-4DE8-BBDA-689A25DB0688}"/>
              </a:ext>
            </a:extLst>
          </p:cNvPr>
          <p:cNvSpPr>
            <a:spLocks noGrp="1"/>
          </p:cNvSpPr>
          <p:nvPr>
            <p:ph type="title"/>
          </p:nvPr>
        </p:nvSpPr>
        <p:spPr>
          <a:xfrm>
            <a:off x="1619672" y="404664"/>
            <a:ext cx="4752528" cy="850106"/>
          </a:xfrm>
        </p:spPr>
        <p:txBody>
          <a:bodyPr>
            <a:normAutofit/>
          </a:bodyPr>
          <a:lstStyle/>
          <a:p>
            <a:r>
              <a:rPr lang="de-DE" sz="3600" u="sng" dirty="0"/>
              <a:t>Sanierungsarbeiten</a:t>
            </a:r>
          </a:p>
        </p:txBody>
      </p:sp>
      <p:sp>
        <p:nvSpPr>
          <p:cNvPr id="3" name="Inhaltsplatzhalter 2"/>
          <p:cNvSpPr>
            <a:spLocks noGrp="1"/>
          </p:cNvSpPr>
          <p:nvPr>
            <p:ph idx="1"/>
          </p:nvPr>
        </p:nvSpPr>
        <p:spPr>
          <a:xfrm>
            <a:off x="467544" y="1254770"/>
            <a:ext cx="8229600" cy="4525963"/>
          </a:xfrm>
        </p:spPr>
        <p:txBody>
          <a:bodyPr>
            <a:noAutofit/>
          </a:bodyPr>
          <a:lstStyle/>
          <a:p>
            <a:r>
              <a:rPr lang="de-DE" sz="2400" dirty="0" smtClean="0"/>
              <a:t>Es </a:t>
            </a:r>
            <a:r>
              <a:rPr lang="de-DE" sz="2400" dirty="0"/>
              <a:t>sollte </a:t>
            </a:r>
            <a:r>
              <a:rPr lang="de-DE" sz="2400" dirty="0" smtClean="0"/>
              <a:t>der </a:t>
            </a:r>
            <a:r>
              <a:rPr lang="de-DE" sz="2400" dirty="0"/>
              <a:t>Überbau über dem Gleisbereich sowie der untere Bereich abgeklopft und die losen Teile entfernt werden (Kappenbereich, Überbauuntersicht und Pfeiler). Dies sollte dokumentiert in regelmäßigen Abständen, ggfs. mit verkürzten Untersuchungsintervallen durchgeführt werden. Bei Arbeiten im Gleisbereich gelten sehr strenge Vorgaben, die zu  beachten sind: </a:t>
            </a:r>
            <a:r>
              <a:rPr lang="de-DE" sz="1800" dirty="0"/>
              <a:t>z.B. Nachtsperrpause, Sperrung des Gleises, Abdeckung Gleisbereich, Bauüberwacher Bahn, lose Teile im Gleisbereich abschlagen, </a:t>
            </a:r>
            <a:r>
              <a:rPr lang="de-DE" sz="1800" dirty="0" smtClean="0"/>
              <a:t>…</a:t>
            </a:r>
          </a:p>
          <a:p>
            <a:r>
              <a:rPr lang="de-DE" sz="2400" dirty="0"/>
              <a:t>Im März 2024 wurde eine Fachfirma beauftragt, die Sicherungsmaßnahmen der Bahnbrücke auszuführen. Dieser Auftrag wurde nun im Juli 2024 umgesetzt. </a:t>
            </a:r>
          </a:p>
          <a:p>
            <a:endParaRPr lang="de-DE" sz="2400" dirty="0"/>
          </a:p>
          <a:p>
            <a:r>
              <a:rPr lang="de-DE" sz="2400" dirty="0" smtClean="0"/>
              <a:t>Ergebnis: </a:t>
            </a:r>
            <a:endParaRPr lang="de-DE" sz="2400" dirty="0"/>
          </a:p>
        </p:txBody>
      </p:sp>
      <p:sp>
        <p:nvSpPr>
          <p:cNvPr id="4" name="Pfeil nach unten 3"/>
          <p:cNvSpPr/>
          <p:nvPr/>
        </p:nvSpPr>
        <p:spPr>
          <a:xfrm>
            <a:off x="2843808" y="5871239"/>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54876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BFF251-8CB8-4D61-84D2-5BFB0E98588C}"/>
              </a:ext>
            </a:extLst>
          </p:cNvPr>
          <p:cNvSpPr>
            <a:spLocks noGrp="1"/>
          </p:cNvSpPr>
          <p:nvPr>
            <p:ph type="title"/>
          </p:nvPr>
        </p:nvSpPr>
        <p:spPr>
          <a:xfrm>
            <a:off x="457200" y="70559"/>
            <a:ext cx="8229600" cy="665507"/>
          </a:xfrm>
        </p:spPr>
        <p:txBody>
          <a:bodyPr>
            <a:normAutofit fontScale="90000"/>
          </a:bodyPr>
          <a:lstStyle/>
          <a:p>
            <a:pPr algn="l"/>
            <a:r>
              <a:rPr lang="de-DE" sz="4000" u="sng" dirty="0"/>
              <a:t>PV-Anlagen</a:t>
            </a:r>
          </a:p>
        </p:txBody>
      </p:sp>
      <p:sp>
        <p:nvSpPr>
          <p:cNvPr id="6" name="Textfeld 5">
            <a:extLst>
              <a:ext uri="{FF2B5EF4-FFF2-40B4-BE49-F238E27FC236}">
                <a16:creationId xmlns:a16="http://schemas.microsoft.com/office/drawing/2014/main" id="{7A39BA70-B065-4187-9ACC-1F64DA9DE038}"/>
              </a:ext>
            </a:extLst>
          </p:cNvPr>
          <p:cNvSpPr txBox="1"/>
          <p:nvPr/>
        </p:nvSpPr>
        <p:spPr>
          <a:xfrm>
            <a:off x="395536" y="1412776"/>
            <a:ext cx="1584176" cy="369332"/>
          </a:xfrm>
          <a:prstGeom prst="rect">
            <a:avLst/>
          </a:prstGeom>
          <a:noFill/>
          <a:ln>
            <a:noFill/>
          </a:ln>
        </p:spPr>
        <p:txBody>
          <a:bodyPr wrap="square" rtlCol="0">
            <a:spAutoFit/>
          </a:bodyPr>
          <a:lstStyle/>
          <a:p>
            <a:r>
              <a:rPr lang="de-DE" u="sng" dirty="0"/>
              <a:t>Kläranlage</a:t>
            </a:r>
          </a:p>
        </p:txBody>
      </p:sp>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78505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B6654D-6C16-4F51-BDBF-C7ED5DAC938C}"/>
              </a:ext>
            </a:extLst>
          </p:cNvPr>
          <p:cNvSpPr>
            <a:spLocks noGrp="1"/>
          </p:cNvSpPr>
          <p:nvPr>
            <p:ph type="title"/>
          </p:nvPr>
        </p:nvSpPr>
        <p:spPr>
          <a:xfrm>
            <a:off x="1331640" y="431521"/>
            <a:ext cx="6923112" cy="1143000"/>
          </a:xfrm>
        </p:spPr>
        <p:txBody>
          <a:bodyPr>
            <a:normAutofit/>
          </a:bodyPr>
          <a:lstStyle/>
          <a:p>
            <a:pPr algn="l"/>
            <a:r>
              <a:rPr lang="de-DE" sz="2400" u="sng" dirty="0" smtClean="0"/>
              <a:t>Kernbohrung 45 cm ins Mauerwerk</a:t>
            </a:r>
            <a:endParaRPr lang="de-DE" sz="2400" u="sng"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328605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C5F3AB-75C0-4D0F-AF03-7A3CFD7F40EC}"/>
              </a:ext>
            </a:extLst>
          </p:cNvPr>
          <p:cNvSpPr>
            <a:spLocks noGrp="1"/>
          </p:cNvSpPr>
          <p:nvPr>
            <p:ph type="title"/>
          </p:nvPr>
        </p:nvSpPr>
        <p:spPr>
          <a:xfrm>
            <a:off x="3198676" y="260648"/>
            <a:ext cx="2746648" cy="1143000"/>
          </a:xfrm>
        </p:spPr>
        <p:txBody>
          <a:bodyPr>
            <a:normAutofit/>
          </a:bodyPr>
          <a:lstStyle/>
          <a:p>
            <a:pPr algn="l"/>
            <a:r>
              <a:rPr lang="de-DE" sz="2400" u="sng" dirty="0" smtClean="0"/>
              <a:t>Kernbohrung</a:t>
            </a:r>
            <a:endParaRPr lang="de-DE" sz="2400" u="sng"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3839573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7864" y="296863"/>
            <a:ext cx="3046837" cy="6596670"/>
          </a:xfrm>
          <a:prstGeom prst="rect">
            <a:avLst/>
          </a:prstGeom>
        </p:spPr>
      </p:pic>
      <p:sp>
        <p:nvSpPr>
          <p:cNvPr id="2" name="Titel 1">
            <a:extLst>
              <a:ext uri="{FF2B5EF4-FFF2-40B4-BE49-F238E27FC236}">
                <a16:creationId xmlns:a16="http://schemas.microsoft.com/office/drawing/2014/main" id="{D7AB219E-73D3-4574-90DE-A6436A09DA98}"/>
              </a:ext>
            </a:extLst>
          </p:cNvPr>
          <p:cNvSpPr>
            <a:spLocks noGrp="1"/>
          </p:cNvSpPr>
          <p:nvPr>
            <p:ph type="title"/>
          </p:nvPr>
        </p:nvSpPr>
        <p:spPr>
          <a:xfrm>
            <a:off x="683568" y="211312"/>
            <a:ext cx="3456384" cy="1143000"/>
          </a:xfrm>
        </p:spPr>
        <p:txBody>
          <a:bodyPr>
            <a:normAutofit/>
          </a:bodyPr>
          <a:lstStyle/>
          <a:p>
            <a:pPr algn="l"/>
            <a:r>
              <a:rPr lang="de-DE" sz="2400" u="sng" dirty="0" smtClean="0">
                <a:solidFill>
                  <a:srgbClr val="C00000"/>
                </a:solidFill>
              </a:rPr>
              <a:t>Bahnbrücke 7.2024</a:t>
            </a:r>
            <a:endParaRPr lang="de-DE" sz="2400" u="sng" dirty="0">
              <a:solidFill>
                <a:srgbClr val="C00000"/>
              </a:solidFill>
            </a:endParaRPr>
          </a:p>
        </p:txBody>
      </p:sp>
      <p:sp>
        <p:nvSpPr>
          <p:cNvPr id="4" name="Inhaltsplatzhalter 3"/>
          <p:cNvSpPr>
            <a:spLocks noGrp="1"/>
          </p:cNvSpPr>
          <p:nvPr>
            <p:ph idx="1"/>
          </p:nvPr>
        </p:nvSpPr>
        <p:spPr>
          <a:xfrm>
            <a:off x="345410" y="1268760"/>
            <a:ext cx="8229600" cy="4525963"/>
          </a:xfrm>
        </p:spPr>
        <p:txBody>
          <a:bodyPr/>
          <a:lstStyle/>
          <a:p>
            <a:pPr marL="0" indent="0">
              <a:buNone/>
            </a:pPr>
            <a:r>
              <a:rPr lang="de-DE" dirty="0" smtClean="0"/>
              <a:t> </a:t>
            </a:r>
            <a:endParaRPr lang="de-DE" dirty="0"/>
          </a:p>
        </p:txBody>
      </p:sp>
    </p:spTree>
    <p:extLst>
      <p:ext uri="{BB962C8B-B14F-4D97-AF65-F5344CB8AC3E}">
        <p14:creationId xmlns:p14="http://schemas.microsoft.com/office/powerpoint/2010/main" val="2899557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0250E6D-96F2-4FA6-9274-B05072717B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1920" y="452669"/>
            <a:ext cx="4803998" cy="6405331"/>
          </a:xfrm>
          <a:prstGeom prst="rect">
            <a:avLst/>
          </a:prstGeom>
        </p:spPr>
      </p:pic>
      <p:sp>
        <p:nvSpPr>
          <p:cNvPr id="2" name="Titel 1"/>
          <p:cNvSpPr>
            <a:spLocks noGrp="1"/>
          </p:cNvSpPr>
          <p:nvPr>
            <p:ph type="title"/>
          </p:nvPr>
        </p:nvSpPr>
        <p:spPr>
          <a:xfrm>
            <a:off x="11297" y="2348880"/>
            <a:ext cx="8229600" cy="3744416"/>
          </a:xfrm>
        </p:spPr>
        <p:txBody>
          <a:bodyPr>
            <a:noAutofit/>
          </a:bodyPr>
          <a:lstStyle/>
          <a:p>
            <a:r>
              <a:rPr lang="de-DE" sz="3600" dirty="0" smtClean="0">
                <a:solidFill>
                  <a:schemeClr val="accent6">
                    <a:lumMod val="75000"/>
                  </a:schemeClr>
                </a:solidFill>
                <a:latin typeface="Arial" panose="020B0604020202020204" pitchFamily="34" charset="0"/>
                <a:cs typeface="Arial" panose="020B0604020202020204" pitchFamily="34" charset="0"/>
              </a:rPr>
              <a:t>Begrüßung</a:t>
            </a:r>
            <a:r>
              <a:rPr lang="de-DE" b="1" dirty="0" smtClean="0">
                <a:solidFill>
                  <a:schemeClr val="accent6">
                    <a:lumMod val="75000"/>
                  </a:schemeClr>
                </a:solidFill>
                <a:latin typeface="Arial" panose="020B0604020202020204" pitchFamily="34" charset="0"/>
                <a:cs typeface="Arial" panose="020B0604020202020204" pitchFamily="34" charset="0"/>
              </a:rPr>
              <a:t/>
            </a:r>
            <a:br>
              <a:rPr lang="de-DE" b="1" dirty="0" smtClean="0">
                <a:solidFill>
                  <a:schemeClr val="accent6">
                    <a:lumMod val="75000"/>
                  </a:schemeClr>
                </a:solidFill>
                <a:latin typeface="Arial" panose="020B0604020202020204" pitchFamily="34" charset="0"/>
                <a:cs typeface="Arial" panose="020B0604020202020204" pitchFamily="34" charset="0"/>
              </a:rPr>
            </a:br>
            <a:r>
              <a:rPr lang="de-DE" sz="2400" dirty="0" smtClean="0">
                <a:solidFill>
                  <a:schemeClr val="accent6">
                    <a:lumMod val="75000"/>
                  </a:schemeClr>
                </a:solidFill>
                <a:latin typeface="Arial" panose="020B0604020202020204" pitchFamily="34" charset="0"/>
                <a:cs typeface="Arial" panose="020B0604020202020204" pitchFamily="34" charset="0"/>
              </a:rPr>
              <a:t>der Eigentümer der Grundstücke </a:t>
            </a:r>
            <a:br>
              <a:rPr lang="de-DE" sz="2400" dirty="0" smtClean="0">
                <a:solidFill>
                  <a:schemeClr val="accent6">
                    <a:lumMod val="75000"/>
                  </a:schemeClr>
                </a:solidFill>
                <a:latin typeface="Arial" panose="020B0604020202020204" pitchFamily="34" charset="0"/>
                <a:cs typeface="Arial" panose="020B0604020202020204" pitchFamily="34" charset="0"/>
              </a:rPr>
            </a:br>
            <a:r>
              <a:rPr lang="de-DE" sz="2400" dirty="0" smtClean="0">
                <a:solidFill>
                  <a:schemeClr val="accent6">
                    <a:lumMod val="75000"/>
                  </a:schemeClr>
                </a:solidFill>
                <a:latin typeface="Arial" panose="020B0604020202020204" pitchFamily="34" charset="0"/>
                <a:cs typeface="Arial" panose="020B0604020202020204" pitchFamily="34" charset="0"/>
              </a:rPr>
              <a:t>nördlich der Bahnstrecke Rosenheim-Mühldorf</a:t>
            </a:r>
            <a:endParaRPr lang="de-DE" sz="2400" dirty="0">
              <a:solidFill>
                <a:schemeClr val="accent6">
                  <a:lumMod val="75000"/>
                </a:schemeClr>
              </a:solidFill>
              <a:latin typeface="Arial Black" panose="020B0A04020102020204" pitchFamily="34" charset="0"/>
            </a:endParaRPr>
          </a:p>
        </p:txBody>
      </p:sp>
      <p:pic>
        <p:nvPicPr>
          <p:cNvPr id="2050" name="Picture 2"/>
          <p:cNvPicPr>
            <a:picLocks noChangeAspect="1" noChangeArrowheads="1"/>
          </p:cNvPicPr>
          <p:nvPr/>
        </p:nvPicPr>
        <p:blipFill>
          <a:blip r:embed="rId3" cstate="print"/>
          <a:srcRect l="28220" t="36358" r="51894" b="45040"/>
          <a:stretch>
            <a:fillRect/>
          </a:stretch>
        </p:blipFill>
        <p:spPr bwMode="auto">
          <a:xfrm>
            <a:off x="1331640" y="980728"/>
            <a:ext cx="1500198" cy="1571636"/>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116632"/>
            <a:ext cx="3167539" cy="6858000"/>
          </a:xfrm>
          <a:prstGeom prst="rect">
            <a:avLst/>
          </a:prstGeom>
        </p:spPr>
      </p:pic>
      <p:sp>
        <p:nvSpPr>
          <p:cNvPr id="2" name="Titel 1">
            <a:extLst>
              <a:ext uri="{FF2B5EF4-FFF2-40B4-BE49-F238E27FC236}">
                <a16:creationId xmlns:a16="http://schemas.microsoft.com/office/drawing/2014/main" id="{94BC0D8F-4B43-4FF8-AE1B-7A01C315732C}"/>
              </a:ext>
            </a:extLst>
          </p:cNvPr>
          <p:cNvSpPr>
            <a:spLocks noGrp="1"/>
          </p:cNvSpPr>
          <p:nvPr>
            <p:ph type="title"/>
          </p:nvPr>
        </p:nvSpPr>
        <p:spPr>
          <a:xfrm>
            <a:off x="683568" y="332656"/>
            <a:ext cx="3960440" cy="1143000"/>
          </a:xfrm>
          <a:noFill/>
        </p:spPr>
        <p:txBody>
          <a:bodyPr>
            <a:normAutofit/>
          </a:bodyPr>
          <a:lstStyle/>
          <a:p>
            <a:pPr algn="l"/>
            <a:r>
              <a:rPr lang="de-DE" sz="2400" u="sng" dirty="0" smtClean="0">
                <a:solidFill>
                  <a:srgbClr val="C00000"/>
                </a:solidFill>
              </a:rPr>
              <a:t>Brücke unten</a:t>
            </a:r>
            <a:r>
              <a:rPr lang="de-DE" sz="2400" u="sng" dirty="0" smtClean="0"/>
              <a:t/>
            </a:r>
            <a:br>
              <a:rPr lang="de-DE" sz="2400" u="sng" dirty="0" smtClean="0"/>
            </a:br>
            <a:r>
              <a:rPr lang="de-DE" sz="1800" u="sng" dirty="0" smtClean="0">
                <a:solidFill>
                  <a:srgbClr val="C00000"/>
                </a:solidFill>
              </a:rPr>
              <a:t>freiliegende Spannglieder bzw. </a:t>
            </a:r>
            <a:r>
              <a:rPr lang="de-DE" sz="1800" u="sng" dirty="0" err="1" smtClean="0">
                <a:solidFill>
                  <a:srgbClr val="C00000"/>
                </a:solidFill>
              </a:rPr>
              <a:t>Zugstäbe</a:t>
            </a:r>
            <a:endParaRPr lang="de-DE" sz="1800" u="sng" dirty="0">
              <a:solidFill>
                <a:srgbClr val="C00000"/>
              </a:solidFill>
            </a:endParaRPr>
          </a:p>
        </p:txBody>
      </p:sp>
    </p:spTree>
    <p:extLst>
      <p:ext uri="{BB962C8B-B14F-4D97-AF65-F5344CB8AC3E}">
        <p14:creationId xmlns:p14="http://schemas.microsoft.com/office/powerpoint/2010/main" val="2960731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196752" y="1625898"/>
            <a:ext cx="6174432" cy="5078313"/>
          </a:xfrm>
          <a:prstGeom prst="rect">
            <a:avLst/>
          </a:prstGeom>
          <a:solidFill>
            <a:srgbClr val="FFFF00"/>
          </a:solidFill>
        </p:spPr>
        <p:txBody>
          <a:bodyPr wrap="square">
            <a:spAutoFit/>
          </a:bodyPr>
          <a:lstStyle/>
          <a:p>
            <a:endParaRPr lang="de-DE" dirty="0"/>
          </a:p>
          <a:p>
            <a:pPr marL="285750" indent="-285750">
              <a:buFont typeface="Arial" panose="020B0604020202020204" pitchFamily="34" charset="0"/>
              <a:buChar char="•"/>
            </a:pPr>
            <a:r>
              <a:rPr lang="de-DE" dirty="0" smtClean="0"/>
              <a:t>Die Brücke zeigt erhebliche Schäden auf. </a:t>
            </a:r>
          </a:p>
          <a:p>
            <a:pPr marL="285750" indent="-285750">
              <a:buFont typeface="Arial" panose="020B0604020202020204" pitchFamily="34" charset="0"/>
              <a:buChar char="•"/>
            </a:pPr>
            <a:r>
              <a:rPr lang="de-DE" dirty="0" smtClean="0"/>
              <a:t>Bei den Arbeiten stellte sich heraus, dass teilweise komplette Querbalken gebrochen sind (Betonabbruch) und die Bewehrung frei liegt. </a:t>
            </a:r>
          </a:p>
          <a:p>
            <a:pPr marL="285750" indent="-285750">
              <a:buFont typeface="Arial" panose="020B0604020202020204" pitchFamily="34" charset="0"/>
              <a:buChar char="•"/>
            </a:pPr>
            <a:r>
              <a:rPr lang="de-DE" dirty="0" smtClean="0"/>
              <a:t>Auch die Oberflächen der Kappen sind teilweise lose. </a:t>
            </a:r>
          </a:p>
          <a:p>
            <a:pPr marL="285750" indent="-285750">
              <a:buFont typeface="Arial" panose="020B0604020202020204" pitchFamily="34" charset="0"/>
              <a:buChar char="•"/>
            </a:pPr>
            <a:r>
              <a:rPr lang="de-DE" dirty="0" smtClean="0"/>
              <a:t>Inwieweit die jetzt vorgefundenen Schäden Auswirkungen auf die Tragfähigkeit der Brücke haben bzw. weiterer Handlungsbedarf in Teilbereichen der Brückenkappen besteht, sollte u.E. dringend durch einen Tragwerksplaner geprüft werden.</a:t>
            </a:r>
          </a:p>
          <a:p>
            <a:pPr marL="285750" indent="-285750">
              <a:buFont typeface="Arial" panose="020B0604020202020204" pitchFamily="34" charset="0"/>
              <a:buChar char="•"/>
            </a:pPr>
            <a:r>
              <a:rPr lang="de-DE" b="1" dirty="0" smtClean="0"/>
              <a:t>Laut Abnahmeprotokoll der Fachfirma wurde erneut darauf hingewiesen, bei aktuellem Brückenzustand und der bewerteten Note 4 , dass das Bauwerk umgehend zu sperren ist.</a:t>
            </a:r>
          </a:p>
          <a:p>
            <a:endParaRPr lang="de-DE" dirty="0" smtClean="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smtClean="0"/>
          </a:p>
        </p:txBody>
      </p:sp>
      <p:sp>
        <p:nvSpPr>
          <p:cNvPr id="3" name="Rechteck 2"/>
          <p:cNvSpPr/>
          <p:nvPr/>
        </p:nvSpPr>
        <p:spPr>
          <a:xfrm>
            <a:off x="899592" y="548680"/>
            <a:ext cx="6768752" cy="1077218"/>
          </a:xfrm>
          <a:prstGeom prst="rect">
            <a:avLst/>
          </a:prstGeom>
          <a:solidFill>
            <a:srgbClr val="FFFF00"/>
          </a:solidFill>
        </p:spPr>
        <p:txBody>
          <a:bodyPr wrap="square">
            <a:spAutoFit/>
          </a:bodyPr>
          <a:lstStyle/>
          <a:p>
            <a:r>
              <a:rPr lang="de-DE" sz="3200" dirty="0" smtClean="0"/>
              <a:t>Ergebnis der Gesamtmaßnahme der Sanierungsarbeiten vom Juli 2024:</a:t>
            </a:r>
            <a:endParaRPr lang="de-DE" sz="3200" dirty="0"/>
          </a:p>
        </p:txBody>
      </p:sp>
    </p:spTree>
    <p:extLst>
      <p:ext uri="{BB962C8B-B14F-4D97-AF65-F5344CB8AC3E}">
        <p14:creationId xmlns:p14="http://schemas.microsoft.com/office/powerpoint/2010/main" val="1039086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71600" y="1052736"/>
            <a:ext cx="7416824" cy="3416320"/>
          </a:xfrm>
          <a:prstGeom prst="rect">
            <a:avLst/>
          </a:prstGeom>
        </p:spPr>
        <p:txBody>
          <a:bodyPr wrap="square">
            <a:spAutoFit/>
          </a:bodyPr>
          <a:lstStyle/>
          <a:p>
            <a:r>
              <a:rPr lang="de-DE" sz="2400" dirty="0"/>
              <a:t>Auch das Ingenieurbüro hat nach Abschluss der Sanierungsarbeiten im Juli auf folgendes hingewiesen:</a:t>
            </a:r>
          </a:p>
          <a:p>
            <a:pPr marL="285750" indent="-285750">
              <a:buFont typeface="Arial" panose="020B0604020202020204" pitchFamily="34" charset="0"/>
              <a:buChar char="•"/>
            </a:pPr>
            <a:r>
              <a:rPr lang="de-DE" sz="2400" b="1" dirty="0"/>
              <a:t>Sperrung der Brücke, bis die weitere Vorgehensweise geklärt ist.</a:t>
            </a:r>
          </a:p>
          <a:p>
            <a:pPr marL="285750" indent="-285750">
              <a:buFont typeface="Arial" panose="020B0604020202020204" pitchFamily="34" charset="0"/>
              <a:buChar char="•"/>
            </a:pPr>
            <a:r>
              <a:rPr lang="de-DE" sz="2400" dirty="0"/>
              <a:t>Regelmäßige Begehung der Brücke um lose Teile Frühzeit zu erkennen und zu </a:t>
            </a:r>
            <a:r>
              <a:rPr lang="de-DE" sz="2400" dirty="0" smtClean="0"/>
              <a:t>entfernen.</a:t>
            </a:r>
          </a:p>
          <a:p>
            <a:pPr marL="285750" indent="-285750">
              <a:buFont typeface="Arial" panose="020B0604020202020204" pitchFamily="34" charset="0"/>
              <a:buChar char="•"/>
            </a:pPr>
            <a:r>
              <a:rPr lang="de-DE" sz="2400" dirty="0"/>
              <a:t>F</a:t>
            </a:r>
            <a:r>
              <a:rPr lang="de-DE" sz="2400" dirty="0" smtClean="0"/>
              <a:t>alls die Brücke über den Winter so bestehen bleibt, besteht die Gefahr, dass durch den Frost noch größere Schäden entstehen.</a:t>
            </a:r>
            <a:endParaRPr lang="de-DE" sz="2400" dirty="0"/>
          </a:p>
        </p:txBody>
      </p:sp>
    </p:spTree>
    <p:extLst>
      <p:ext uri="{BB962C8B-B14F-4D97-AF65-F5344CB8AC3E}">
        <p14:creationId xmlns:p14="http://schemas.microsoft.com/office/powerpoint/2010/main" val="1322038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7F32A11A-EA59-48B6-A990-C0A815253EF1}"/>
              </a:ext>
            </a:extLst>
          </p:cNvPr>
          <p:cNvSpPr txBox="1"/>
          <p:nvPr/>
        </p:nvSpPr>
        <p:spPr>
          <a:xfrm>
            <a:off x="899592" y="404664"/>
            <a:ext cx="5328592" cy="1446550"/>
          </a:xfrm>
          <a:prstGeom prst="rect">
            <a:avLst/>
          </a:prstGeom>
          <a:noFill/>
        </p:spPr>
        <p:txBody>
          <a:bodyPr wrap="square" rtlCol="0">
            <a:spAutoFit/>
          </a:bodyPr>
          <a:lstStyle/>
          <a:p>
            <a:r>
              <a:rPr lang="de-DE" dirty="0"/>
              <a:t>		</a:t>
            </a:r>
            <a:r>
              <a:rPr lang="de-DE" sz="2800" dirty="0"/>
              <a:t>		</a:t>
            </a:r>
          </a:p>
          <a:p>
            <a:r>
              <a:rPr lang="de-DE" sz="3200" b="1" dirty="0" smtClean="0"/>
              <a:t>Übergangslösung:</a:t>
            </a:r>
          </a:p>
          <a:p>
            <a:endParaRPr lang="de-DE" sz="2800" dirty="0"/>
          </a:p>
        </p:txBody>
      </p:sp>
      <p:sp>
        <p:nvSpPr>
          <p:cNvPr id="2" name="Rechteck 1"/>
          <p:cNvSpPr/>
          <p:nvPr/>
        </p:nvSpPr>
        <p:spPr>
          <a:xfrm>
            <a:off x="827584" y="1769908"/>
            <a:ext cx="6480720" cy="3046988"/>
          </a:xfrm>
          <a:prstGeom prst="rect">
            <a:avLst/>
          </a:prstGeom>
        </p:spPr>
        <p:txBody>
          <a:bodyPr wrap="square">
            <a:spAutoFit/>
          </a:bodyPr>
          <a:lstStyle/>
          <a:p>
            <a:pPr marL="285750" indent="-285750">
              <a:buFont typeface="Arial" panose="020B0604020202020204" pitchFamily="34" charset="0"/>
              <a:buChar char="•"/>
            </a:pPr>
            <a:r>
              <a:rPr lang="de-DE" sz="2400" dirty="0" smtClean="0"/>
              <a:t>Straße durch den Wald gut befahrbar machen.</a:t>
            </a:r>
          </a:p>
          <a:p>
            <a:pPr marL="742950" lvl="1" indent="-285750">
              <a:buFont typeface="Wingdings" panose="05000000000000000000" pitchFamily="2" charset="2"/>
              <a:buChar char="Ø"/>
            </a:pPr>
            <a:r>
              <a:rPr lang="de-DE" sz="2400" dirty="0" smtClean="0"/>
              <a:t>etwas breiter gestalten und </a:t>
            </a:r>
          </a:p>
          <a:p>
            <a:pPr marL="742950" lvl="1" indent="-285750">
              <a:buFont typeface="Wingdings" panose="05000000000000000000" pitchFamily="2" charset="2"/>
              <a:buChar char="Ø"/>
            </a:pPr>
            <a:r>
              <a:rPr lang="de-DE" sz="2400" dirty="0" smtClean="0"/>
              <a:t>evtl. zwei Ausweichmöglichkeiten schaffen</a:t>
            </a:r>
          </a:p>
          <a:p>
            <a:pPr marL="285750" indent="-285750">
              <a:buFont typeface="Arial" panose="020B0604020202020204" pitchFamily="34" charset="0"/>
              <a:buChar char="•"/>
            </a:pPr>
            <a:endParaRPr lang="de-DE" sz="2400" dirty="0" smtClean="0"/>
          </a:p>
          <a:p>
            <a:pPr marL="285750" indent="-285750">
              <a:buFont typeface="Arial" panose="020B0604020202020204" pitchFamily="34" charset="0"/>
              <a:buChar char="•"/>
            </a:pPr>
            <a:r>
              <a:rPr lang="de-DE" sz="2400" dirty="0" smtClean="0"/>
              <a:t>Dazu </a:t>
            </a:r>
            <a:r>
              <a:rPr lang="de-DE" sz="2400" dirty="0"/>
              <a:t>benötigen wir allerdings die Hilfe und Zustimmung der </a:t>
            </a:r>
            <a:r>
              <a:rPr lang="de-DE" sz="2400" dirty="0" smtClean="0"/>
              <a:t>Grundstücksanlieger und der Gemeinde </a:t>
            </a:r>
            <a:r>
              <a:rPr lang="de-DE" sz="2400" dirty="0" err="1" smtClean="0"/>
              <a:t>Gars</a:t>
            </a:r>
            <a:r>
              <a:rPr lang="de-DE" sz="2400" dirty="0" smtClean="0"/>
              <a:t>.</a:t>
            </a:r>
            <a:endParaRPr lang="de-DE" sz="2400" dirty="0"/>
          </a:p>
          <a:p>
            <a:pPr lvl="1"/>
            <a:endParaRPr lang="de-DE" sz="2400" dirty="0"/>
          </a:p>
        </p:txBody>
      </p:sp>
    </p:spTree>
    <p:extLst>
      <p:ext uri="{BB962C8B-B14F-4D97-AF65-F5344CB8AC3E}">
        <p14:creationId xmlns:p14="http://schemas.microsoft.com/office/powerpoint/2010/main" val="659504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3224213" y="-1890713"/>
            <a:ext cx="15592425" cy="10639425"/>
          </a:xfrm>
          <a:prstGeom prst="rect">
            <a:avLst/>
          </a:prstGeom>
        </p:spPr>
      </p:pic>
    </p:spTree>
    <p:extLst>
      <p:ext uri="{BB962C8B-B14F-4D97-AF65-F5344CB8AC3E}">
        <p14:creationId xmlns:p14="http://schemas.microsoft.com/office/powerpoint/2010/main" val="2963825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a:stretch>
            <a:fillRect/>
          </a:stretch>
        </p:blipFill>
        <p:spPr>
          <a:xfrm>
            <a:off x="-162648" y="255410"/>
            <a:ext cx="8767096" cy="5870754"/>
          </a:xfrm>
          <a:prstGeom prst="rect">
            <a:avLst/>
          </a:prstGeom>
        </p:spPr>
      </p:pic>
    </p:spTree>
    <p:extLst>
      <p:ext uri="{BB962C8B-B14F-4D97-AF65-F5344CB8AC3E}">
        <p14:creationId xmlns:p14="http://schemas.microsoft.com/office/powerpoint/2010/main" val="3646371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F39B32-6F5B-4F4E-80A5-7116E98F891C}"/>
              </a:ext>
            </a:extLst>
          </p:cNvPr>
          <p:cNvSpPr>
            <a:spLocks noGrp="1"/>
          </p:cNvSpPr>
          <p:nvPr>
            <p:ph type="title"/>
          </p:nvPr>
        </p:nvSpPr>
        <p:spPr>
          <a:xfrm>
            <a:off x="354360" y="404664"/>
            <a:ext cx="8435280" cy="1152128"/>
          </a:xfrm>
        </p:spPr>
        <p:txBody>
          <a:bodyPr>
            <a:noAutofit/>
          </a:bodyPr>
          <a:lstStyle/>
          <a:p>
            <a:r>
              <a:rPr lang="de-DE" sz="3600" dirty="0" smtClean="0"/>
              <a:t>Informationen </a:t>
            </a:r>
            <a:r>
              <a:rPr lang="de-DE" sz="3600" dirty="0"/>
              <a:t>zum weiteren </a:t>
            </a:r>
            <a:r>
              <a:rPr lang="de-DE" sz="3600" dirty="0" smtClean="0"/>
              <a:t>Vorgehen</a:t>
            </a:r>
            <a:endParaRPr lang="de-DE" sz="3600" dirty="0"/>
          </a:p>
        </p:txBody>
      </p:sp>
      <p:sp>
        <p:nvSpPr>
          <p:cNvPr id="3" name="Rechteck 2"/>
          <p:cNvSpPr/>
          <p:nvPr/>
        </p:nvSpPr>
        <p:spPr>
          <a:xfrm>
            <a:off x="1151620" y="1196752"/>
            <a:ext cx="6840759" cy="5355312"/>
          </a:xfrm>
          <a:prstGeom prst="rect">
            <a:avLst/>
          </a:prstGeom>
        </p:spPr>
        <p:txBody>
          <a:bodyPr wrap="square">
            <a:spAutoFit/>
          </a:bodyPr>
          <a:lstStyle/>
          <a:p>
            <a:pPr marL="285750" indent="-285750">
              <a:buFont typeface="Arial" panose="020B0604020202020204" pitchFamily="34" charset="0"/>
              <a:buChar char="•"/>
            </a:pPr>
            <a:r>
              <a:rPr lang="de-DE" b="1" dirty="0" smtClean="0"/>
              <a:t>Wir sind in der Gemeinde nach wie vor dabei, nach Lösungen zu suchen, damit die Brückenquerung langfristig erhalten bleiben kann.</a:t>
            </a:r>
          </a:p>
          <a:p>
            <a:pPr marL="285750" indent="-285750">
              <a:buFont typeface="Arial" panose="020B0604020202020204" pitchFamily="34" charset="0"/>
              <a:buChar char="•"/>
            </a:pPr>
            <a:r>
              <a:rPr lang="de-DE" dirty="0" smtClean="0"/>
              <a:t>Der beauftragte Ingenieur erläuterte in der letzten GR-Sitzung evtl. Möglichkeiten, wobei er keine Chance dafür sieht, die Brückenpfeiler bei einem neuen Oberbau zu erhalten, weil kein statischer Nachweis zur Berechnung der Stabilität der Pfeiler möglich sein wird.</a:t>
            </a:r>
          </a:p>
          <a:p>
            <a:pPr marL="285750" indent="-285750">
              <a:buFont typeface="Arial" panose="020B0604020202020204" pitchFamily="34" charset="0"/>
              <a:buChar char="•"/>
            </a:pPr>
            <a:r>
              <a:rPr lang="de-DE" dirty="0" smtClean="0"/>
              <a:t>Es wird nun geprüft, ob die Möglichkeit besteht, die Brücke wieder auf wenige Tonnen beschränkt befahren zu können, damit zumindest die Nutzung für </a:t>
            </a:r>
            <a:r>
              <a:rPr lang="de-DE" dirty="0" err="1" smtClean="0"/>
              <a:t>PkW</a:t>
            </a:r>
            <a:r>
              <a:rPr lang="de-DE" dirty="0" smtClean="0"/>
              <a:t>, Radfahrer und Fußgänger möglich wäre. Dazu soll ein Statiker bewerten, ob hierzu übergangsweise eine Möglichkeit besteht - mit schriftlicher Bestätigung.</a:t>
            </a:r>
          </a:p>
          <a:p>
            <a:pPr marL="285750" indent="-285750">
              <a:buFont typeface="Arial" panose="020B0604020202020204" pitchFamily="34" charset="0"/>
              <a:buChar char="•"/>
            </a:pPr>
            <a:r>
              <a:rPr lang="de-DE" dirty="0" smtClean="0"/>
              <a:t>Die statische </a:t>
            </a:r>
            <a:r>
              <a:rPr lang="de-DE" dirty="0"/>
              <a:t>P</a:t>
            </a:r>
            <a:r>
              <a:rPr lang="de-DE" dirty="0" smtClean="0"/>
              <a:t>rüfung bzw. ein erster Ortstermin, soll wie in der letzten GR-Sitzung beschlossen, mit Unterstützung des Ingenieurbüros Anfang September erfolgen.</a:t>
            </a:r>
          </a:p>
          <a:p>
            <a:pPr marL="285750" indent="-285750">
              <a:buFont typeface="Arial" panose="020B0604020202020204" pitchFamily="34" charset="0"/>
              <a:buChar char="•"/>
            </a:pPr>
            <a:r>
              <a:rPr lang="de-DE" dirty="0" smtClean="0"/>
              <a:t>Bis dahin ist die Nutzung der Brücke aus Sicherheitsgründen weiter nicht möglich, da die Verantwortung einer weiteren Nutzung nur vom prüfenden Ingenieurbüro festgelegt werden kann und muss.</a:t>
            </a:r>
            <a:endParaRPr lang="de-DE" dirty="0"/>
          </a:p>
        </p:txBody>
      </p:sp>
    </p:spTree>
    <p:extLst>
      <p:ext uri="{BB962C8B-B14F-4D97-AF65-F5344CB8AC3E}">
        <p14:creationId xmlns:p14="http://schemas.microsoft.com/office/powerpoint/2010/main" val="4122525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119889" y="836712"/>
            <a:ext cx="8904222" cy="5904656"/>
          </a:xfrm>
          <a:prstGeom prst="rect">
            <a:avLst/>
          </a:prstGeom>
        </p:spPr>
      </p:pic>
      <p:sp>
        <p:nvSpPr>
          <p:cNvPr id="2" name="Titel 1"/>
          <p:cNvSpPr>
            <a:spLocks noGrp="1"/>
          </p:cNvSpPr>
          <p:nvPr>
            <p:ph type="title"/>
          </p:nvPr>
        </p:nvSpPr>
        <p:spPr>
          <a:xfrm>
            <a:off x="-54260" y="2708920"/>
            <a:ext cx="9252520" cy="1143000"/>
          </a:xfrm>
        </p:spPr>
        <p:txBody>
          <a:bodyPr>
            <a:normAutofit/>
          </a:bodyPr>
          <a:lstStyle/>
          <a:p>
            <a:r>
              <a:rPr lang="de-DE" b="1" dirty="0">
                <a:solidFill>
                  <a:srgbClr val="FFC000"/>
                </a:solidFill>
                <a:latin typeface="Arial" panose="020B0604020202020204" pitchFamily="34" charset="0"/>
                <a:cs typeface="Arial" panose="020B0604020202020204" pitchFamily="34" charset="0"/>
              </a:rPr>
              <a:t>Danke für Ihre Aufmerksamkeit!</a:t>
            </a:r>
          </a:p>
        </p:txBody>
      </p:sp>
      <p:pic>
        <p:nvPicPr>
          <p:cNvPr id="4" name="Picture 2"/>
          <p:cNvPicPr>
            <a:picLocks noChangeAspect="1" noChangeArrowheads="1"/>
          </p:cNvPicPr>
          <p:nvPr/>
        </p:nvPicPr>
        <p:blipFill>
          <a:blip r:embed="rId3" cstate="print"/>
          <a:srcRect l="28220" t="36358" r="51894" b="45040"/>
          <a:stretch>
            <a:fillRect/>
          </a:stretch>
        </p:blipFill>
        <p:spPr bwMode="auto">
          <a:xfrm>
            <a:off x="3707904" y="50894"/>
            <a:ext cx="1500198" cy="1571636"/>
          </a:xfrm>
          <a:prstGeom prst="rect">
            <a:avLst/>
          </a:prstGeom>
          <a:noFill/>
          <a:ln w="9525">
            <a:noFill/>
            <a:miter lim="800000"/>
            <a:headEnd/>
            <a:tailEnd/>
          </a:ln>
          <a:effectLst/>
        </p:spPr>
      </p:pic>
      <p:pic>
        <p:nvPicPr>
          <p:cNvPr id="5" name="Grafik 4"/>
          <p:cNvPicPr>
            <a:picLocks noChangeAspect="1"/>
          </p:cNvPicPr>
          <p:nvPr/>
        </p:nvPicPr>
        <p:blipFill>
          <a:blip r:embed="rId4"/>
          <a:stretch>
            <a:fillRect/>
          </a:stretch>
        </p:blipFill>
        <p:spPr>
          <a:xfrm>
            <a:off x="2295828" y="3645024"/>
            <a:ext cx="4749122" cy="309634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778098"/>
          </a:xfrm>
        </p:spPr>
        <p:txBody>
          <a:bodyPr/>
          <a:lstStyle/>
          <a:p>
            <a:r>
              <a:rPr lang="de-DE" b="1" dirty="0" smtClean="0">
                <a:latin typeface="Arial" panose="020B0604020202020204" pitchFamily="34" charset="0"/>
                <a:cs typeface="Arial" panose="020B0604020202020204" pitchFamily="34" charset="0"/>
              </a:rPr>
              <a:t>Informationen</a:t>
            </a:r>
            <a:endParaRPr lang="de-DE" b="1"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107504" y="1484784"/>
            <a:ext cx="8784976" cy="4525963"/>
          </a:xfrm>
          <a:solidFill>
            <a:schemeClr val="accent6">
              <a:lumMod val="20000"/>
              <a:lumOff val="80000"/>
            </a:schemeClr>
          </a:solidFill>
        </p:spPr>
        <p:txBody>
          <a:bodyPr>
            <a:normAutofit/>
          </a:bodyPr>
          <a:lstStyle/>
          <a:p>
            <a:pPr marL="0" indent="0">
              <a:buNone/>
            </a:pPr>
            <a:r>
              <a:rPr lang="de-DE" dirty="0" smtClean="0"/>
              <a:t>Informationen zum Zustand der Brücke</a:t>
            </a:r>
            <a:endParaRPr lang="de-DE" dirty="0"/>
          </a:p>
          <a:p>
            <a:pPr lvl="1"/>
            <a:r>
              <a:rPr lang="de-DE" dirty="0" smtClean="0"/>
              <a:t>Wie schaut‘s aus – was haben wir unternommen</a:t>
            </a:r>
            <a:endParaRPr lang="de-DE" dirty="0"/>
          </a:p>
          <a:p>
            <a:pPr lvl="1"/>
            <a:r>
              <a:rPr lang="de-DE" dirty="0" smtClean="0"/>
              <a:t>Ergebnis der Brückenüberprüfung </a:t>
            </a:r>
            <a:endParaRPr lang="de-DE" dirty="0"/>
          </a:p>
          <a:p>
            <a:pPr lvl="1"/>
            <a:r>
              <a:rPr lang="de-DE" dirty="0" smtClean="0"/>
              <a:t>ergriffene Maßnahmen - Sanierungsarbeiten</a:t>
            </a:r>
          </a:p>
          <a:p>
            <a:pPr lvl="1"/>
            <a:r>
              <a:rPr lang="de-DE" dirty="0" smtClean="0"/>
              <a:t>Ergebnis der Gesamtmaßnahme </a:t>
            </a:r>
          </a:p>
          <a:p>
            <a:pPr marL="0" indent="0">
              <a:buNone/>
            </a:pPr>
            <a:r>
              <a:rPr lang="de-DE" dirty="0" smtClean="0"/>
              <a:t>Übergangslösung</a:t>
            </a:r>
          </a:p>
          <a:p>
            <a:pPr marL="0" indent="0">
              <a:buNone/>
            </a:pPr>
            <a:r>
              <a:rPr lang="de-DE" dirty="0" smtClean="0"/>
              <a:t>	</a:t>
            </a:r>
            <a:r>
              <a:rPr lang="de-DE" sz="2800" dirty="0" smtClean="0"/>
              <a:t>Ergriffene Maßnahmen</a:t>
            </a:r>
            <a:endParaRPr lang="de-DE" sz="2800" dirty="0"/>
          </a:p>
          <a:p>
            <a:pPr marL="0" indent="0">
              <a:buNone/>
            </a:pPr>
            <a:r>
              <a:rPr lang="de-DE" dirty="0" smtClean="0"/>
              <a:t>Weiteres Vorgehen</a:t>
            </a:r>
            <a:endParaRPr lang="de-DE" dirty="0"/>
          </a:p>
          <a:p>
            <a:endParaRPr lang="de-DE" dirty="0"/>
          </a:p>
        </p:txBody>
      </p:sp>
      <p:pic>
        <p:nvPicPr>
          <p:cNvPr id="5" name="Picture 2"/>
          <p:cNvPicPr>
            <a:picLocks noChangeAspect="1" noChangeArrowheads="1"/>
          </p:cNvPicPr>
          <p:nvPr/>
        </p:nvPicPr>
        <p:blipFill>
          <a:blip r:embed="rId2" cstate="print"/>
          <a:srcRect l="28220" t="36358" r="51894" b="45040"/>
          <a:stretch>
            <a:fillRect/>
          </a:stretch>
        </p:blipFill>
        <p:spPr bwMode="auto">
          <a:xfrm>
            <a:off x="7402626" y="764704"/>
            <a:ext cx="1284174" cy="1345325"/>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806413-6012-4BE2-ABDD-FE4B4B8046D2}"/>
              </a:ext>
            </a:extLst>
          </p:cNvPr>
          <p:cNvSpPr>
            <a:spLocks noGrp="1"/>
          </p:cNvSpPr>
          <p:nvPr>
            <p:ph type="title"/>
          </p:nvPr>
        </p:nvSpPr>
        <p:spPr>
          <a:xfrm>
            <a:off x="457200" y="274638"/>
            <a:ext cx="8229600" cy="2362274"/>
          </a:xfrm>
        </p:spPr>
        <p:txBody>
          <a:bodyPr>
            <a:normAutofit fontScale="90000"/>
          </a:bodyPr>
          <a:lstStyle/>
          <a:p>
            <a:r>
              <a:rPr lang="de-DE" b="1" dirty="0" smtClean="0"/>
              <a:t>Informationen zum Zustand der Bahnbrücke</a:t>
            </a:r>
            <a:br>
              <a:rPr lang="de-DE" b="1" dirty="0" smtClean="0"/>
            </a:br>
            <a:r>
              <a:rPr lang="de-DE" b="1" dirty="0" smtClean="0"/>
              <a:t/>
            </a:r>
            <a:br>
              <a:rPr lang="de-DE" b="1" dirty="0" smtClean="0"/>
            </a:br>
            <a:r>
              <a:rPr lang="de-DE" sz="3600" dirty="0" smtClean="0"/>
              <a:t>Auftrag zur Brückenüberprüfung</a:t>
            </a:r>
            <a:endParaRPr lang="de-DE" sz="3600" dirty="0"/>
          </a:p>
        </p:txBody>
      </p:sp>
      <p:sp>
        <p:nvSpPr>
          <p:cNvPr id="3" name="Inhaltsplatzhalter 2">
            <a:extLst>
              <a:ext uri="{FF2B5EF4-FFF2-40B4-BE49-F238E27FC236}">
                <a16:creationId xmlns:a16="http://schemas.microsoft.com/office/drawing/2014/main" id="{3F0E037C-9E9B-441F-8D67-F219767443FD}"/>
              </a:ext>
            </a:extLst>
          </p:cNvPr>
          <p:cNvSpPr>
            <a:spLocks noGrp="1"/>
          </p:cNvSpPr>
          <p:nvPr>
            <p:ph idx="1"/>
          </p:nvPr>
        </p:nvSpPr>
        <p:spPr>
          <a:xfrm>
            <a:off x="611560" y="2852936"/>
            <a:ext cx="8229600" cy="1152128"/>
          </a:xfrm>
          <a:solidFill>
            <a:srgbClr val="FFFF00"/>
          </a:solidFill>
        </p:spPr>
        <p:txBody>
          <a:bodyPr>
            <a:normAutofit/>
          </a:bodyPr>
          <a:lstStyle/>
          <a:p>
            <a:r>
              <a:rPr lang="de-DE" sz="2200" dirty="0" smtClean="0"/>
              <a:t>2022: Brückenprüfung über ein Erfassungsbüro veranlasst. </a:t>
            </a:r>
          </a:p>
          <a:p>
            <a:r>
              <a:rPr lang="de-DE" sz="2200" dirty="0" smtClean="0"/>
              <a:t>Die Überprüfung erfolgte im Frühjahr 2023</a:t>
            </a:r>
          </a:p>
          <a:p>
            <a:pPr marL="0" indent="0">
              <a:buNone/>
            </a:pPr>
            <a:endParaRPr lang="de-DE" dirty="0"/>
          </a:p>
          <a:p>
            <a:pPr marL="0" indent="0">
              <a:buNone/>
            </a:pPr>
            <a:endParaRPr lang="de-DE" dirty="0" smtClean="0"/>
          </a:p>
          <a:p>
            <a:pPr marL="0" indent="0">
              <a:buNone/>
            </a:pPr>
            <a:endParaRPr lang="de-DE" dirty="0" smtClean="0"/>
          </a:p>
          <a:p>
            <a:endParaRPr lang="de-DE" dirty="0"/>
          </a:p>
        </p:txBody>
      </p:sp>
      <p:pic>
        <p:nvPicPr>
          <p:cNvPr id="4" name="Picture 2"/>
          <p:cNvPicPr>
            <a:picLocks noChangeAspect="1" noChangeArrowheads="1"/>
          </p:cNvPicPr>
          <p:nvPr/>
        </p:nvPicPr>
        <p:blipFill>
          <a:blip r:embed="rId2" cstate="print"/>
          <a:srcRect l="28220" t="36358" r="51894" b="45040"/>
          <a:stretch>
            <a:fillRect/>
          </a:stretch>
        </p:blipFill>
        <p:spPr bwMode="auto">
          <a:xfrm>
            <a:off x="6660232" y="783112"/>
            <a:ext cx="1284174" cy="1345325"/>
          </a:xfrm>
          <a:prstGeom prst="rect">
            <a:avLst/>
          </a:prstGeom>
          <a:noFill/>
          <a:ln w="9525">
            <a:noFill/>
            <a:miter lim="800000"/>
            <a:headEnd/>
            <a:tailEnd/>
          </a:ln>
          <a:effectLst/>
        </p:spPr>
      </p:pic>
    </p:spTree>
    <p:extLst>
      <p:ext uri="{BB962C8B-B14F-4D97-AF65-F5344CB8AC3E}">
        <p14:creationId xmlns:p14="http://schemas.microsoft.com/office/powerpoint/2010/main" val="609155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3608" y="263286"/>
            <a:ext cx="6840761" cy="1012974"/>
          </a:xfrm>
          <a:solidFill>
            <a:srgbClr val="FFFFCC"/>
          </a:solidFill>
        </p:spPr>
        <p:txBody>
          <a:bodyPr>
            <a:normAutofit/>
          </a:bodyPr>
          <a:lstStyle/>
          <a:p>
            <a:r>
              <a:rPr lang="de-DE" sz="2400" dirty="0"/>
              <a:t>Pfeiler / Stütze, </a:t>
            </a:r>
            <a:r>
              <a:rPr lang="de-DE" sz="2400" dirty="0" smtClean="0"/>
              <a:t>tragendes Mauerwerk </a:t>
            </a:r>
            <a:br>
              <a:rPr lang="de-DE" sz="2400" dirty="0" smtClean="0"/>
            </a:br>
            <a:r>
              <a:rPr lang="de-DE" sz="2400" dirty="0" smtClean="0"/>
              <a:t>bereichsweise herausgebrochen</a:t>
            </a:r>
            <a:endParaRPr lang="de-DE" sz="2400" dirty="0"/>
          </a:p>
        </p:txBody>
      </p:sp>
      <p:pic>
        <p:nvPicPr>
          <p:cNvPr id="4" name="Inhaltsplatzhalter 3"/>
          <p:cNvPicPr>
            <a:picLocks noGrp="1" noChangeAspect="1"/>
          </p:cNvPicPr>
          <p:nvPr>
            <p:ph idx="1"/>
          </p:nvPr>
        </p:nvPicPr>
        <p:blipFill>
          <a:blip r:embed="rId2"/>
          <a:stretch>
            <a:fillRect/>
          </a:stretch>
        </p:blipFill>
        <p:spPr>
          <a:xfrm>
            <a:off x="790569" y="1268760"/>
            <a:ext cx="7677402" cy="5112568"/>
          </a:xfrm>
          <a:prstGeom prst="rect">
            <a:avLst/>
          </a:prstGeom>
        </p:spPr>
      </p:pic>
    </p:spTree>
    <p:extLst>
      <p:ext uri="{BB962C8B-B14F-4D97-AF65-F5344CB8AC3E}">
        <p14:creationId xmlns:p14="http://schemas.microsoft.com/office/powerpoint/2010/main" val="3202218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1331640" y="1843083"/>
            <a:ext cx="7200106" cy="4836833"/>
          </a:xfrm>
          <a:prstGeom prst="rect">
            <a:avLst/>
          </a:prstGeom>
        </p:spPr>
      </p:pic>
      <p:sp>
        <p:nvSpPr>
          <p:cNvPr id="4" name="Rechteck 3"/>
          <p:cNvSpPr/>
          <p:nvPr/>
        </p:nvSpPr>
        <p:spPr>
          <a:xfrm>
            <a:off x="2051720" y="1012086"/>
            <a:ext cx="5328592" cy="830997"/>
          </a:xfrm>
          <a:prstGeom prst="rect">
            <a:avLst/>
          </a:prstGeom>
          <a:solidFill>
            <a:srgbClr val="FFFFCC"/>
          </a:solidFill>
        </p:spPr>
        <p:txBody>
          <a:bodyPr wrap="square">
            <a:spAutoFit/>
          </a:bodyPr>
          <a:lstStyle/>
          <a:p>
            <a:pPr algn="ctr"/>
            <a:r>
              <a:rPr lang="de-DE" sz="2400" dirty="0"/>
              <a:t>Überbau, Beton, </a:t>
            </a:r>
            <a:r>
              <a:rPr lang="de-DE" sz="2400" dirty="0" smtClean="0"/>
              <a:t>flächendeckend</a:t>
            </a:r>
            <a:r>
              <a:rPr lang="de-DE" sz="2400" dirty="0"/>
              <a:t>, Abplatzung mit freiliegender Bewehrung</a:t>
            </a:r>
          </a:p>
        </p:txBody>
      </p:sp>
    </p:spTree>
    <p:extLst>
      <p:ext uri="{BB962C8B-B14F-4D97-AF65-F5344CB8AC3E}">
        <p14:creationId xmlns:p14="http://schemas.microsoft.com/office/powerpoint/2010/main" val="1349925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115616" y="548680"/>
            <a:ext cx="7488832" cy="1200329"/>
          </a:xfrm>
          <a:prstGeom prst="rect">
            <a:avLst/>
          </a:prstGeom>
          <a:solidFill>
            <a:srgbClr val="FFFFCC"/>
          </a:solidFill>
        </p:spPr>
        <p:txBody>
          <a:bodyPr wrap="square">
            <a:spAutoFit/>
          </a:bodyPr>
          <a:lstStyle/>
          <a:p>
            <a:pPr algn="ctr"/>
            <a:r>
              <a:rPr lang="de-DE" u="sng" dirty="0" smtClean="0"/>
              <a:t>QUERSCHNITTREDUZIERUNGEN </a:t>
            </a:r>
            <a:r>
              <a:rPr lang="de-DE" u="sng" dirty="0"/>
              <a:t>AN </a:t>
            </a:r>
            <a:r>
              <a:rPr lang="de-DE" u="sng" dirty="0" smtClean="0"/>
              <a:t>STAHLTRÄGERN </a:t>
            </a:r>
          </a:p>
          <a:p>
            <a:r>
              <a:rPr lang="de-DE" dirty="0" smtClean="0"/>
              <a:t>Einbetonierter </a:t>
            </a:r>
            <a:r>
              <a:rPr lang="de-DE" dirty="0"/>
              <a:t>Walzträger, Stahl / </a:t>
            </a:r>
            <a:r>
              <a:rPr lang="de-DE" dirty="0" smtClean="0"/>
              <a:t>Metall bereichsweise verrostet </a:t>
            </a:r>
            <a:r>
              <a:rPr lang="de-DE" dirty="0"/>
              <a:t>mit Querschnittsschwächung, Stahlträger </a:t>
            </a:r>
            <a:r>
              <a:rPr lang="de-DE" dirty="0" smtClean="0"/>
              <a:t>an </a:t>
            </a:r>
            <a:r>
              <a:rPr lang="de-DE" dirty="0"/>
              <a:t>Rändern bei </a:t>
            </a:r>
            <a:r>
              <a:rPr lang="de-DE" dirty="0" err="1" smtClean="0"/>
              <a:t>Geländerbefestigungen</a:t>
            </a:r>
            <a:r>
              <a:rPr lang="de-DE" dirty="0" smtClean="0"/>
              <a:t> </a:t>
            </a:r>
            <a:r>
              <a:rPr lang="de-DE" dirty="0"/>
              <a:t>zeigt stellenweise erhebliche Querschnittsreduzierungen</a:t>
            </a:r>
            <a:r>
              <a:rPr lang="de-DE" dirty="0" smtClean="0"/>
              <a:t>.</a:t>
            </a:r>
            <a:endParaRPr lang="de-DE" dirty="0"/>
          </a:p>
        </p:txBody>
      </p:sp>
      <p:pic>
        <p:nvPicPr>
          <p:cNvPr id="3" name="Grafik 2"/>
          <p:cNvPicPr>
            <a:picLocks noChangeAspect="1"/>
          </p:cNvPicPr>
          <p:nvPr/>
        </p:nvPicPr>
        <p:blipFill>
          <a:blip r:embed="rId2"/>
          <a:stretch>
            <a:fillRect/>
          </a:stretch>
        </p:blipFill>
        <p:spPr>
          <a:xfrm>
            <a:off x="1115616" y="1749009"/>
            <a:ext cx="7488832" cy="4936958"/>
          </a:xfrm>
          <a:prstGeom prst="rect">
            <a:avLst/>
          </a:prstGeom>
        </p:spPr>
      </p:pic>
    </p:spTree>
    <p:extLst>
      <p:ext uri="{BB962C8B-B14F-4D97-AF65-F5344CB8AC3E}">
        <p14:creationId xmlns:p14="http://schemas.microsoft.com/office/powerpoint/2010/main" val="2205374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971600" y="1328574"/>
            <a:ext cx="7466490" cy="5052754"/>
          </a:xfrm>
          <a:prstGeom prst="rect">
            <a:avLst/>
          </a:prstGeom>
        </p:spPr>
      </p:pic>
      <p:sp>
        <p:nvSpPr>
          <p:cNvPr id="3" name="Rechteck 2"/>
          <p:cNvSpPr/>
          <p:nvPr/>
        </p:nvSpPr>
        <p:spPr>
          <a:xfrm>
            <a:off x="1625353" y="620688"/>
            <a:ext cx="5904656" cy="707886"/>
          </a:xfrm>
          <a:prstGeom prst="rect">
            <a:avLst/>
          </a:prstGeom>
          <a:solidFill>
            <a:srgbClr val="FFFFCC"/>
          </a:solidFill>
        </p:spPr>
        <p:txBody>
          <a:bodyPr wrap="square">
            <a:spAutoFit/>
          </a:bodyPr>
          <a:lstStyle/>
          <a:p>
            <a:r>
              <a:rPr lang="de-DE" sz="2000" dirty="0"/>
              <a:t>Kappe Brücke, Kappe, </a:t>
            </a:r>
            <a:r>
              <a:rPr lang="de-DE" sz="2000" dirty="0" smtClean="0"/>
              <a:t>Beton bereichsweise bemoost</a:t>
            </a:r>
            <a:r>
              <a:rPr lang="de-DE" sz="2000" dirty="0"/>
              <a:t>, </a:t>
            </a:r>
            <a:endParaRPr lang="de-DE" sz="2000" dirty="0" smtClean="0"/>
          </a:p>
          <a:p>
            <a:r>
              <a:rPr lang="de-DE" sz="2000" dirty="0" smtClean="0"/>
              <a:t>Kappenbeton </a:t>
            </a:r>
            <a:r>
              <a:rPr lang="de-DE" sz="2000" dirty="0"/>
              <a:t>großflächig bemoost mit </a:t>
            </a:r>
            <a:r>
              <a:rPr lang="de-DE" sz="2000" dirty="0" smtClean="0"/>
              <a:t>Abplatzungen</a:t>
            </a:r>
            <a:endParaRPr lang="de-DE" sz="2000" dirty="0"/>
          </a:p>
        </p:txBody>
      </p:sp>
    </p:spTree>
    <p:extLst>
      <p:ext uri="{BB962C8B-B14F-4D97-AF65-F5344CB8AC3E}">
        <p14:creationId xmlns:p14="http://schemas.microsoft.com/office/powerpoint/2010/main" val="210155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E0348B-5EDB-439F-8E60-89AC7A141758}"/>
              </a:ext>
            </a:extLst>
          </p:cNvPr>
          <p:cNvSpPr>
            <a:spLocks noGrp="1"/>
          </p:cNvSpPr>
          <p:nvPr>
            <p:ph type="title"/>
          </p:nvPr>
        </p:nvSpPr>
        <p:spPr/>
        <p:txBody>
          <a:bodyPr>
            <a:normAutofit/>
          </a:bodyPr>
          <a:lstStyle/>
          <a:p>
            <a:r>
              <a:rPr lang="de-DE" sz="3600" u="sng" dirty="0" smtClean="0"/>
              <a:t>3</a:t>
            </a:r>
            <a:endParaRPr lang="de-DE" sz="3600" u="sng" dirty="0"/>
          </a:p>
        </p:txBody>
      </p:sp>
      <p:pic>
        <p:nvPicPr>
          <p:cNvPr id="3" name="Grafik 2"/>
          <p:cNvPicPr>
            <a:picLocks noChangeAspect="1"/>
          </p:cNvPicPr>
          <p:nvPr/>
        </p:nvPicPr>
        <p:blipFill>
          <a:blip r:embed="rId2"/>
          <a:stretch>
            <a:fillRect/>
          </a:stretch>
        </p:blipFill>
        <p:spPr>
          <a:xfrm>
            <a:off x="653831" y="3787771"/>
            <a:ext cx="4570111" cy="3070229"/>
          </a:xfrm>
          <a:prstGeom prst="rect">
            <a:avLst/>
          </a:prstGeom>
        </p:spPr>
      </p:pic>
      <p:pic>
        <p:nvPicPr>
          <p:cNvPr id="7" name="Grafik 6"/>
          <p:cNvPicPr>
            <a:picLocks noChangeAspect="1"/>
          </p:cNvPicPr>
          <p:nvPr/>
        </p:nvPicPr>
        <p:blipFill rotWithShape="1">
          <a:blip r:embed="rId3"/>
          <a:srcRect l="-1510" t="5652" r="1510" b="1883"/>
          <a:stretch/>
        </p:blipFill>
        <p:spPr>
          <a:xfrm>
            <a:off x="3563888" y="-112814"/>
            <a:ext cx="5274171" cy="3907703"/>
          </a:xfrm>
          <a:prstGeom prst="rect">
            <a:avLst/>
          </a:prstGeom>
        </p:spPr>
      </p:pic>
      <p:sp>
        <p:nvSpPr>
          <p:cNvPr id="9" name="Rechteck 8"/>
          <p:cNvSpPr/>
          <p:nvPr/>
        </p:nvSpPr>
        <p:spPr>
          <a:xfrm>
            <a:off x="4347125" y="5733256"/>
            <a:ext cx="3825275" cy="707886"/>
          </a:xfrm>
          <a:prstGeom prst="rect">
            <a:avLst/>
          </a:prstGeom>
          <a:solidFill>
            <a:srgbClr val="FFFFCC"/>
          </a:solidFill>
        </p:spPr>
        <p:txBody>
          <a:bodyPr wrap="square">
            <a:spAutoFit/>
          </a:bodyPr>
          <a:lstStyle/>
          <a:p>
            <a:r>
              <a:rPr lang="de-DE" sz="2000" dirty="0">
                <a:solidFill>
                  <a:schemeClr val="accent6">
                    <a:lumMod val="75000"/>
                  </a:schemeClr>
                </a:solidFill>
              </a:rPr>
              <a:t>Überbau, Kappe, </a:t>
            </a:r>
            <a:r>
              <a:rPr lang="de-DE" sz="2000" dirty="0" smtClean="0">
                <a:solidFill>
                  <a:schemeClr val="accent6">
                    <a:lumMod val="75000"/>
                  </a:schemeClr>
                </a:solidFill>
              </a:rPr>
              <a:t>Beton stellenweise herausgebrochen</a:t>
            </a:r>
            <a:endParaRPr lang="de-DE" sz="2000" dirty="0">
              <a:solidFill>
                <a:schemeClr val="accent6">
                  <a:lumMod val="75000"/>
                </a:schemeClr>
              </a:solidFill>
            </a:endParaRPr>
          </a:p>
        </p:txBody>
      </p:sp>
    </p:spTree>
    <p:extLst>
      <p:ext uri="{BB962C8B-B14F-4D97-AF65-F5344CB8AC3E}">
        <p14:creationId xmlns:p14="http://schemas.microsoft.com/office/powerpoint/2010/main" val="799449287"/>
      </p:ext>
    </p:extLst>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ariss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BV-2023</Template>
  <TotalTime>0</TotalTime>
  <Words>946</Words>
  <Application>Microsoft Office PowerPoint</Application>
  <PresentationFormat>Bildschirmpräsentation (4:3)</PresentationFormat>
  <Paragraphs>98</Paragraphs>
  <Slides>27</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27</vt:i4>
      </vt:variant>
    </vt:vector>
  </HeadingPairs>
  <TitlesOfParts>
    <vt:vector size="32" baseType="lpstr">
      <vt:lpstr>Arial</vt:lpstr>
      <vt:lpstr>Arial Black</vt:lpstr>
      <vt:lpstr>Calibri</vt:lpstr>
      <vt:lpstr>Wingdings</vt:lpstr>
      <vt:lpstr>Larissa-Design</vt:lpstr>
      <vt:lpstr>PowerPoint-Präsentation</vt:lpstr>
      <vt:lpstr>Begrüßung der Eigentümer der Grundstücke  nördlich der Bahnstrecke Rosenheim-Mühldorf</vt:lpstr>
      <vt:lpstr>Informationen</vt:lpstr>
      <vt:lpstr>Informationen zum Zustand der Bahnbrücke  Auftrag zur Brückenüberprüfung</vt:lpstr>
      <vt:lpstr>Pfeiler / Stütze, tragendes Mauerwerk  bereichsweise herausgebrochen</vt:lpstr>
      <vt:lpstr>PowerPoint-Präsentation</vt:lpstr>
      <vt:lpstr>PowerPoint-Präsentation</vt:lpstr>
      <vt:lpstr>PowerPoint-Präsentation</vt:lpstr>
      <vt:lpstr>3</vt:lpstr>
      <vt:lpstr>   </vt:lpstr>
      <vt:lpstr>Weitere Vorgehensweise ergriffene Maßnahmen </vt:lpstr>
      <vt:lpstr>PowerPoint-Präsentation</vt:lpstr>
      <vt:lpstr>PowerPoint-Präsentation</vt:lpstr>
      <vt:lpstr>PowerPoint-Präsentation</vt:lpstr>
      <vt:lpstr>Sanierungsarbeiten</vt:lpstr>
      <vt:lpstr>PV-Anlagen</vt:lpstr>
      <vt:lpstr>Kernbohrung 45 cm ins Mauerwerk</vt:lpstr>
      <vt:lpstr>Kernbohrung</vt:lpstr>
      <vt:lpstr>Bahnbrücke 7.2024</vt:lpstr>
      <vt:lpstr>Brücke unten freiliegende Spannglieder bzw. Zugstäbe</vt:lpstr>
      <vt:lpstr>PowerPoint-Präsentation</vt:lpstr>
      <vt:lpstr>PowerPoint-Präsentation</vt:lpstr>
      <vt:lpstr>PowerPoint-Präsentation</vt:lpstr>
      <vt:lpstr>PowerPoint-Präsentation</vt:lpstr>
      <vt:lpstr>PowerPoint-Präsentation</vt:lpstr>
      <vt:lpstr>Informationen zum weiteren Vorgehen</vt:lpstr>
      <vt:lpstr>Danke für Ihre Aufmerksamkeit!</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Herzlich willkommen zur Bürgerversammlung  der Gemeinde Jettenbach am 13.05.2024</dc:title>
  <dc:creator>Julia Reischl</dc:creator>
  <cp:lastModifiedBy>BMJ111</cp:lastModifiedBy>
  <cp:revision>105</cp:revision>
  <cp:lastPrinted>2024-06-01T11:21:48Z</cp:lastPrinted>
  <dcterms:created xsi:type="dcterms:W3CDTF">2024-05-23T06:45:08Z</dcterms:created>
  <dcterms:modified xsi:type="dcterms:W3CDTF">2025-01-21T18:20:01Z</dcterms:modified>
</cp:coreProperties>
</file>